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5"/>
  </p:notesMasterIdLst>
  <p:sldIdLst>
    <p:sldId id="259" r:id="rId5"/>
    <p:sldId id="671" r:id="rId6"/>
    <p:sldId id="656" r:id="rId7"/>
    <p:sldId id="660" r:id="rId8"/>
    <p:sldId id="661" r:id="rId9"/>
    <p:sldId id="664" r:id="rId10"/>
    <p:sldId id="665" r:id="rId11"/>
    <p:sldId id="666" r:id="rId12"/>
    <p:sldId id="667" r:id="rId13"/>
    <p:sldId id="668" r:id="rId14"/>
    <p:sldId id="669" r:id="rId15"/>
    <p:sldId id="670" r:id="rId16"/>
    <p:sldId id="672" r:id="rId17"/>
    <p:sldId id="642" r:id="rId18"/>
    <p:sldId id="561" r:id="rId19"/>
    <p:sldId id="560" r:id="rId20"/>
    <p:sldId id="644" r:id="rId21"/>
    <p:sldId id="562" r:id="rId22"/>
    <p:sldId id="565" r:id="rId23"/>
    <p:sldId id="568" r:id="rId24"/>
    <p:sldId id="569" r:id="rId25"/>
    <p:sldId id="567" r:id="rId26"/>
    <p:sldId id="570" r:id="rId27"/>
    <p:sldId id="572" r:id="rId28"/>
    <p:sldId id="574" r:id="rId29"/>
    <p:sldId id="576" r:id="rId30"/>
    <p:sldId id="673" r:id="rId31"/>
    <p:sldId id="645" r:id="rId32"/>
    <p:sldId id="658" r:id="rId33"/>
    <p:sldId id="579" r:id="rId34"/>
    <p:sldId id="646" r:id="rId35"/>
    <p:sldId id="662" r:id="rId36"/>
    <p:sldId id="648" r:id="rId37"/>
    <p:sldId id="675" r:id="rId38"/>
    <p:sldId id="647" r:id="rId39"/>
    <p:sldId id="649" r:id="rId40"/>
    <p:sldId id="650" r:id="rId41"/>
    <p:sldId id="651" r:id="rId42"/>
    <p:sldId id="654" r:id="rId43"/>
    <p:sldId id="659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882" autoAdjust="0"/>
  </p:normalViewPr>
  <p:slideViewPr>
    <p:cSldViewPr snapToGrid="0">
      <p:cViewPr varScale="1">
        <p:scale>
          <a:sx n="104" d="100"/>
          <a:sy n="104" d="100"/>
        </p:scale>
        <p:origin x="1786" y="8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9E93E5-E9BC-49F9-A94E-E91E68E23AA7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EFC8E-3A82-48C6-B6C4-BE76ED8641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47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D4C39-AB7A-4926-A891-9EC108E8E156}" type="slidenum">
              <a:rPr lang="nl-NL" smtClean="0"/>
              <a:pPr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2821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EFC8E-3A82-48C6-B6C4-BE76ED8641D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82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D4C39-AB7A-4926-A891-9EC108E8E156}" type="slidenum">
              <a:rPr lang="nl-NL" smtClean="0"/>
              <a:pPr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6200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D4C39-AB7A-4926-A891-9EC108E8E156}" type="slidenum">
              <a:rPr lang="nl-NL" smtClean="0"/>
              <a:pPr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7076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D4C39-AB7A-4926-A891-9EC108E8E156}" type="slidenum">
              <a:rPr lang="nl-NL" smtClean="0"/>
              <a:pPr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1174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D4C39-AB7A-4926-A891-9EC108E8E156}" type="slidenum">
              <a:rPr lang="nl-NL" smtClean="0"/>
              <a:pPr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06485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D4C39-AB7A-4926-A891-9EC108E8E156}" type="slidenum">
              <a:rPr lang="nl-NL" smtClean="0"/>
              <a:pPr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94565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D4C39-AB7A-4926-A891-9EC108E8E156}" type="slidenum">
              <a:rPr lang="nl-NL" smtClean="0"/>
              <a:pPr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8979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D4C39-AB7A-4926-A891-9EC108E8E156}" type="slidenum">
              <a:rPr lang="nl-NL" smtClean="0"/>
              <a:pPr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3512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 smtClean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D4C39-AB7A-4926-A891-9EC108E8E156}" type="slidenum">
              <a:rPr lang="nl-NL" smtClean="0"/>
              <a:pPr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993741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D4C39-AB7A-4926-A891-9EC108E8E156}" type="slidenum">
              <a:rPr lang="nl-NL" smtClean="0"/>
              <a:pPr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77629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D4C39-AB7A-4926-A891-9EC108E8E156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311533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dirty="0" smtClean="0">
                <a:solidFill>
                  <a:srgbClr val="376092"/>
                </a:solidFill>
              </a:rPr>
              <a:t>C) binden aan andere eiwitten of de TATA box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D4C39-AB7A-4926-A891-9EC108E8E156}" type="slidenum">
              <a:rPr lang="nl-NL" smtClean="0"/>
              <a:pPr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945772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dirty="0" smtClean="0">
                <a:solidFill>
                  <a:srgbClr val="376092"/>
                </a:solidFill>
              </a:rPr>
              <a:t>C) De genen hebben dezelfde </a:t>
            </a:r>
            <a:r>
              <a:rPr lang="nl-NL" sz="1200" dirty="0" err="1" smtClean="0">
                <a:solidFill>
                  <a:srgbClr val="376092"/>
                </a:solidFill>
              </a:rPr>
              <a:t>enhancer</a:t>
            </a:r>
            <a:r>
              <a:rPr lang="nl-NL" sz="1200" dirty="0" smtClean="0">
                <a:solidFill>
                  <a:srgbClr val="376092"/>
                </a:solidFill>
              </a:rPr>
              <a:t> dat ervoor zorgt dat de juiste activators de transcriptie tegelijker tijd stimuleert.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D4C39-AB7A-4926-A891-9EC108E8E156}" type="slidenum">
              <a:rPr lang="nl-NL" smtClean="0"/>
              <a:pPr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50002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nl-NL" sz="1200" dirty="0" smtClean="0">
                <a:solidFill>
                  <a:srgbClr val="376092"/>
                </a:solidFill>
              </a:rPr>
              <a:t>C) </a:t>
            </a:r>
            <a:r>
              <a:rPr lang="nl-NL" sz="1200" dirty="0" err="1" smtClean="0">
                <a:solidFill>
                  <a:srgbClr val="376092"/>
                </a:solidFill>
              </a:rPr>
              <a:t>steroidhormonen</a:t>
            </a:r>
            <a:r>
              <a:rPr lang="nl-NL" sz="1200" dirty="0" smtClean="0">
                <a:solidFill>
                  <a:srgbClr val="376092"/>
                </a:solidFill>
              </a:rPr>
              <a:t> aan intracellulaire </a:t>
            </a:r>
            <a:r>
              <a:rPr lang="nl-NL" sz="1200" dirty="0" err="1" smtClean="0">
                <a:solidFill>
                  <a:srgbClr val="376092"/>
                </a:solidFill>
              </a:rPr>
              <a:t>receptors</a:t>
            </a:r>
            <a:r>
              <a:rPr lang="nl-NL" sz="1200" dirty="0" smtClean="0">
                <a:solidFill>
                  <a:srgbClr val="376092"/>
                </a:solidFill>
              </a:rPr>
              <a:t> binden en de transcriptie van specifieke genen in stimuleren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D4C39-AB7A-4926-A891-9EC108E8E156}" type="slidenum">
              <a:rPr lang="nl-NL" smtClean="0"/>
              <a:pPr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6048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Overzicht van expressie van eiwit, allerlei plaatsen waarop je de expressie van een gen kan </a:t>
            </a:r>
            <a:r>
              <a:rPr lang="nl-NL" dirty="0" err="1" smtClean="0"/>
              <a:t>beinvloeden</a:t>
            </a:r>
            <a:r>
              <a:rPr lang="nl-NL" dirty="0" smtClean="0"/>
              <a:t>. </a:t>
            </a:r>
          </a:p>
          <a:p>
            <a:r>
              <a:rPr lang="nl-NL" dirty="0" smtClean="0"/>
              <a:t>Meestal bij transcriptie, als respons op signalen uit omgeving. Zelfde als bij prokaryoten.</a:t>
            </a:r>
          </a:p>
          <a:p>
            <a:r>
              <a:rPr lang="en-US" dirty="0" err="1" smtClean="0"/>
              <a:t>Transcriptie</a:t>
            </a:r>
            <a:r>
              <a:rPr lang="en-US" dirty="0" smtClean="0"/>
              <a:t>: </a:t>
            </a:r>
            <a:r>
              <a:rPr lang="en-US" dirty="0" err="1" smtClean="0"/>
              <a:t>chromatinestructuur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activatie</a:t>
            </a:r>
            <a:r>
              <a:rPr lang="en-US" dirty="0" smtClean="0"/>
              <a:t>/</a:t>
            </a:r>
            <a:r>
              <a:rPr lang="en-US" dirty="0" err="1" smtClean="0"/>
              <a:t>repressie</a:t>
            </a:r>
            <a:r>
              <a:rPr lang="en-US" dirty="0" smtClean="0"/>
              <a:t> door </a:t>
            </a:r>
            <a:r>
              <a:rPr lang="en-US" dirty="0" err="1" smtClean="0"/>
              <a:t>eiwitten</a:t>
            </a:r>
            <a:r>
              <a:rPr lang="en-US" dirty="0" smtClean="0"/>
              <a:t> (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bij</a:t>
            </a:r>
            <a:r>
              <a:rPr lang="en-US" dirty="0" smtClean="0"/>
              <a:t> operons </a:t>
            </a:r>
            <a:r>
              <a:rPr lang="en-US" dirty="0" err="1" smtClean="0"/>
              <a:t>prokaryoten</a:t>
            </a:r>
            <a:r>
              <a:rPr lang="en-US" dirty="0" smtClean="0"/>
              <a:t>).</a:t>
            </a:r>
            <a:endParaRPr lang="nl-NL" dirty="0" smtClean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EFC8E-3A82-48C6-B6C4-BE76ED8641D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283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D4C39-AB7A-4926-A891-9EC108E8E156}" type="slidenum">
              <a:rPr lang="nl-NL" smtClean="0"/>
              <a:pPr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61505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90%</a:t>
            </a:r>
            <a:r>
              <a:rPr lang="nl-NL" baseline="0" dirty="0" smtClean="0"/>
              <a:t> van alle humane </a:t>
            </a:r>
            <a:r>
              <a:rPr lang="nl-NL" baseline="0" dirty="0" err="1" smtClean="0"/>
              <a:t>protein-coding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genes</a:t>
            </a:r>
            <a:r>
              <a:rPr lang="nl-NL" baseline="0" dirty="0" smtClean="0"/>
              <a:t> ondergaan alternatieve </a:t>
            </a:r>
            <a:r>
              <a:rPr lang="nl-NL" baseline="0" dirty="0" err="1" smtClean="0"/>
              <a:t>splicing</a:t>
            </a:r>
            <a:endParaRPr lang="nl-NL" baseline="0" dirty="0" smtClean="0"/>
          </a:p>
          <a:p>
            <a:r>
              <a:rPr lang="nl-NL" dirty="0" smtClean="0"/>
              <a:t>Afhankelijk van welke eiwitten aanwezig zijn in de cel.</a:t>
            </a:r>
          </a:p>
          <a:p>
            <a:r>
              <a:rPr lang="nl-NL" dirty="0" smtClean="0"/>
              <a:t>In </a:t>
            </a:r>
            <a:r>
              <a:rPr lang="nl-NL" dirty="0" err="1" smtClean="0"/>
              <a:t>drosophila</a:t>
            </a:r>
            <a:r>
              <a:rPr lang="nl-NL" dirty="0" smtClean="0"/>
              <a:t> is een gen gevonden dat 19000 verschillende</a:t>
            </a:r>
            <a:r>
              <a:rPr lang="nl-NL" baseline="0" dirty="0" smtClean="0"/>
              <a:t> membraaneiwitten kan maken. Voor elke zenuwcel een andere.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D4C39-AB7A-4926-A891-9EC108E8E156}" type="slidenum">
              <a:rPr lang="nl-NL" smtClean="0"/>
              <a:pPr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42784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Hoe lang gaat mRNA mee?</a:t>
            </a:r>
          </a:p>
          <a:p>
            <a:r>
              <a:rPr lang="nl-NL" dirty="0" smtClean="0"/>
              <a:t>In prokaryoten soms enkele minuten, in </a:t>
            </a:r>
            <a:r>
              <a:rPr lang="nl-NL" dirty="0" err="1" smtClean="0"/>
              <a:t>meercelligen</a:t>
            </a:r>
            <a:r>
              <a:rPr lang="nl-NL" dirty="0" smtClean="0"/>
              <a:t> uren, dagen, weken.</a:t>
            </a:r>
          </a:p>
          <a:p>
            <a:r>
              <a:rPr lang="nl-NL" dirty="0" smtClean="0"/>
              <a:t>Hoe de 3’ </a:t>
            </a:r>
            <a:r>
              <a:rPr lang="nl-NL" dirty="0" err="1" smtClean="0"/>
              <a:t>untranslated</a:t>
            </a:r>
            <a:r>
              <a:rPr lang="nl-NL" dirty="0" smtClean="0"/>
              <a:t> </a:t>
            </a:r>
            <a:r>
              <a:rPr lang="nl-NL" dirty="0" err="1" smtClean="0"/>
              <a:t>region</a:t>
            </a:r>
            <a:r>
              <a:rPr lang="nl-NL" dirty="0" smtClean="0"/>
              <a:t> dit doet is onbekend, wel gebeurt er wat je verwacht als je de </a:t>
            </a:r>
            <a:r>
              <a:rPr lang="nl-NL" dirty="0" err="1" smtClean="0"/>
              <a:t>UTR’s</a:t>
            </a:r>
            <a:r>
              <a:rPr lang="nl-NL" dirty="0" smtClean="0"/>
              <a:t>  uitwisselt.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D4C39-AB7A-4926-A891-9EC108E8E156}" type="slidenum">
              <a:rPr lang="nl-NL" smtClean="0"/>
              <a:pPr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81320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Hoe lang gaat mRNA mee?</a:t>
            </a:r>
          </a:p>
          <a:p>
            <a:r>
              <a:rPr lang="nl-NL" dirty="0" smtClean="0"/>
              <a:t>In prokaryoten soms enkele minuten, in </a:t>
            </a:r>
            <a:r>
              <a:rPr lang="nl-NL" dirty="0" err="1" smtClean="0"/>
              <a:t>meercelligen</a:t>
            </a:r>
            <a:r>
              <a:rPr lang="nl-NL" dirty="0" smtClean="0"/>
              <a:t> uren, dagen, weken.</a:t>
            </a:r>
          </a:p>
          <a:p>
            <a:r>
              <a:rPr lang="nl-NL" dirty="0" smtClean="0"/>
              <a:t>Hoe de 3’ </a:t>
            </a:r>
            <a:r>
              <a:rPr lang="nl-NL" dirty="0" err="1" smtClean="0"/>
              <a:t>untranslated</a:t>
            </a:r>
            <a:r>
              <a:rPr lang="nl-NL" dirty="0" smtClean="0"/>
              <a:t> </a:t>
            </a:r>
            <a:r>
              <a:rPr lang="nl-NL" dirty="0" err="1" smtClean="0"/>
              <a:t>region</a:t>
            </a:r>
            <a:r>
              <a:rPr lang="nl-NL" dirty="0" smtClean="0"/>
              <a:t> dit doet is onbekend, wel gebeurt er wat je verwacht als je de </a:t>
            </a:r>
            <a:r>
              <a:rPr lang="nl-NL" dirty="0" err="1" smtClean="0"/>
              <a:t>UTR’s</a:t>
            </a:r>
            <a:r>
              <a:rPr lang="nl-NL" dirty="0" smtClean="0"/>
              <a:t>  uitwisselt.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D4C39-AB7A-4926-A891-9EC108E8E156}" type="slidenum">
              <a:rPr lang="nl-NL" smtClean="0"/>
              <a:pPr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26982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https://www.youtube.com/watch?v=cK-OGB1_ELE (</a:t>
            </a:r>
            <a:r>
              <a:rPr lang="en-US" dirty="0" err="1" smtClean="0"/>
              <a:t>Filmpje</a:t>
            </a:r>
            <a:r>
              <a:rPr lang="en-US" baseline="0" dirty="0" smtClean="0"/>
              <a:t> RNAi </a:t>
            </a:r>
            <a:r>
              <a:rPr lang="en-US" baseline="0" dirty="0" err="1" smtClean="0"/>
              <a:t>mede</a:t>
            </a:r>
            <a:r>
              <a:rPr lang="en-US" baseline="0" dirty="0" smtClean="0"/>
              <a:t> door Nobel winners, 5:06)</a:t>
            </a:r>
            <a:endParaRPr lang="en-US" dirty="0" smtClean="0"/>
          </a:p>
          <a:p>
            <a:r>
              <a:rPr lang="en-US" dirty="0" smtClean="0"/>
              <a:t>https://www.youtube.com/watch?v=lIGPNBsHLoY (</a:t>
            </a:r>
            <a:r>
              <a:rPr lang="en-US" dirty="0" err="1" smtClean="0"/>
              <a:t>filmpje</a:t>
            </a:r>
            <a:r>
              <a:rPr lang="en-US" dirty="0" smtClean="0"/>
              <a:t> </a:t>
            </a:r>
            <a:r>
              <a:rPr lang="en-US" dirty="0" err="1" smtClean="0"/>
              <a:t>toepassing</a:t>
            </a:r>
            <a:r>
              <a:rPr lang="en-US" dirty="0" smtClean="0"/>
              <a:t> RNAi in </a:t>
            </a:r>
            <a:r>
              <a:rPr lang="en-US" dirty="0" err="1" smtClean="0"/>
              <a:t>therapeutica</a:t>
            </a:r>
            <a:r>
              <a:rPr lang="en-US" dirty="0" smtClean="0"/>
              <a:t>, 3:02)</a:t>
            </a:r>
          </a:p>
          <a:p>
            <a:endParaRPr lang="nl-NL" dirty="0" smtClean="0"/>
          </a:p>
          <a:p>
            <a:r>
              <a:rPr lang="nl-NL" dirty="0" err="1" smtClean="0"/>
              <a:t>RNAi</a:t>
            </a:r>
            <a:r>
              <a:rPr lang="nl-NL" dirty="0" smtClean="0"/>
              <a:t> = </a:t>
            </a:r>
            <a:r>
              <a:rPr lang="nl-NL" dirty="0" err="1" smtClean="0"/>
              <a:t>RNAinterference</a:t>
            </a:r>
            <a:endParaRPr lang="nl-NL" dirty="0" smtClean="0"/>
          </a:p>
          <a:p>
            <a:r>
              <a:rPr lang="nl-NL" dirty="0" smtClean="0"/>
              <a:t>Door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microRNA</a:t>
            </a:r>
            <a:r>
              <a:rPr lang="nl-NL" baseline="0" dirty="0" smtClean="0"/>
              <a:t> (</a:t>
            </a:r>
            <a:r>
              <a:rPr lang="nl-NL" baseline="0" dirty="0" err="1" smtClean="0"/>
              <a:t>miRNA</a:t>
            </a:r>
            <a:r>
              <a:rPr lang="nl-NL" baseline="0" dirty="0" smtClean="0"/>
              <a:t>) en short </a:t>
            </a:r>
            <a:r>
              <a:rPr lang="nl-NL" baseline="0" dirty="0" err="1" smtClean="0"/>
              <a:t>interfering</a:t>
            </a:r>
            <a:r>
              <a:rPr lang="nl-NL" baseline="0" dirty="0" smtClean="0"/>
              <a:t> RNA (</a:t>
            </a:r>
            <a:r>
              <a:rPr lang="nl-NL" baseline="0" dirty="0" err="1" smtClean="0"/>
              <a:t>siRNA</a:t>
            </a:r>
            <a:r>
              <a:rPr lang="nl-NL" baseline="0" dirty="0" smtClean="0"/>
              <a:t>)</a:t>
            </a:r>
          </a:p>
          <a:p>
            <a:r>
              <a:rPr lang="nl-NL" dirty="0" smtClean="0"/>
              <a:t>small </a:t>
            </a:r>
            <a:r>
              <a:rPr lang="nl-NL" dirty="0" err="1" smtClean="0"/>
              <a:t>interfering</a:t>
            </a:r>
            <a:r>
              <a:rPr lang="nl-NL" dirty="0" smtClean="0"/>
              <a:t> </a:t>
            </a:r>
            <a:r>
              <a:rPr lang="nl-NL" dirty="0" err="1" smtClean="0"/>
              <a:t>ssRNA</a:t>
            </a:r>
            <a:r>
              <a:rPr lang="nl-NL" dirty="0" smtClean="0"/>
              <a:t>, binden mRNA.</a:t>
            </a:r>
          </a:p>
          <a:p>
            <a:r>
              <a:rPr lang="nl-NL" dirty="0" smtClean="0"/>
              <a:t>Gemaakt van langere precursors (verantwoordelijk</a:t>
            </a:r>
            <a:r>
              <a:rPr lang="nl-NL" baseline="0" dirty="0" smtClean="0"/>
              <a:t> voor veel van het “</a:t>
            </a:r>
            <a:r>
              <a:rPr lang="nl-NL" baseline="0" dirty="0" err="1" smtClean="0"/>
              <a:t>junk”DNA</a:t>
            </a:r>
            <a:r>
              <a:rPr lang="nl-NL" baseline="0" dirty="0" smtClean="0"/>
              <a:t>) </a:t>
            </a:r>
            <a:r>
              <a:rPr lang="nl-NL" baseline="0" dirty="0" err="1" smtClean="0"/>
              <a:t>miRNA</a:t>
            </a:r>
            <a:endParaRPr lang="nl-NL" dirty="0" smtClean="0"/>
          </a:p>
          <a:p>
            <a:r>
              <a:rPr lang="nl-NL" dirty="0" err="1" smtClean="0"/>
              <a:t>Hairpin</a:t>
            </a:r>
            <a:r>
              <a:rPr lang="nl-NL" dirty="0" smtClean="0"/>
              <a:t> </a:t>
            </a:r>
            <a:r>
              <a:rPr lang="nl-NL" dirty="0" err="1" smtClean="0"/>
              <a:t>structure</a:t>
            </a:r>
            <a:r>
              <a:rPr lang="nl-NL" dirty="0" smtClean="0"/>
              <a:t>, </a:t>
            </a:r>
            <a:r>
              <a:rPr lang="nl-NL" dirty="0" err="1" smtClean="0"/>
              <a:t>òf</a:t>
            </a:r>
            <a:r>
              <a:rPr lang="nl-NL" dirty="0" smtClean="0"/>
              <a:t> degradatie, </a:t>
            </a:r>
            <a:r>
              <a:rPr lang="nl-NL" dirty="0" err="1" smtClean="0"/>
              <a:t>òf</a:t>
            </a:r>
            <a:r>
              <a:rPr lang="nl-NL" dirty="0" smtClean="0"/>
              <a:t> translatie blokkeren.</a:t>
            </a:r>
          </a:p>
          <a:p>
            <a:r>
              <a:rPr lang="nl-NL" dirty="0" smtClean="0"/>
              <a:t>Onderzoeken gedaan met </a:t>
            </a:r>
            <a:r>
              <a:rPr lang="nl-NL" dirty="0" err="1" smtClean="0"/>
              <a:t>siRNA</a:t>
            </a:r>
            <a:r>
              <a:rPr lang="nl-NL" dirty="0" smtClean="0"/>
              <a:t> (dubbelstrengs RNA inspuiten in de cel, leidt tot </a:t>
            </a:r>
            <a:r>
              <a:rPr lang="nl-NL" dirty="0" err="1" smtClean="0"/>
              <a:t>silencing</a:t>
            </a:r>
            <a:r>
              <a:rPr lang="nl-NL" dirty="0" smtClean="0"/>
              <a:t> van bijbehorende genen). Zelfde principe als </a:t>
            </a:r>
            <a:r>
              <a:rPr lang="nl-NL" dirty="0" err="1" smtClean="0"/>
              <a:t>miRNA</a:t>
            </a:r>
            <a:r>
              <a:rPr lang="nl-NL" dirty="0" smtClean="0"/>
              <a:t>.</a:t>
            </a:r>
          </a:p>
          <a:p>
            <a:r>
              <a:rPr lang="nl-NL" dirty="0" smtClean="0"/>
              <a:t>Si = Small </a:t>
            </a:r>
            <a:r>
              <a:rPr lang="nl-NL" dirty="0" err="1" smtClean="0"/>
              <a:t>interfering</a:t>
            </a:r>
            <a:r>
              <a:rPr lang="nl-NL" dirty="0" smtClean="0"/>
              <a:t> RNA.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D4C39-AB7A-4926-A891-9EC108E8E156}" type="slidenum">
              <a:rPr lang="nl-NL" smtClean="0"/>
              <a:pPr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95237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Overzicht van expressie van eiwit, allerlei plaatsen waarop je de expressie van een gen kan </a:t>
            </a:r>
            <a:r>
              <a:rPr lang="nl-NL" dirty="0" err="1" smtClean="0"/>
              <a:t>beinvloeden</a:t>
            </a:r>
            <a:r>
              <a:rPr lang="nl-NL" dirty="0" smtClean="0"/>
              <a:t>. </a:t>
            </a:r>
          </a:p>
          <a:p>
            <a:r>
              <a:rPr lang="nl-NL" dirty="0" smtClean="0"/>
              <a:t>Meestal bij transcriptie, als respons op signalen uit omgeving. Zelfde als bij prokaryoten.</a:t>
            </a:r>
          </a:p>
          <a:p>
            <a:r>
              <a:rPr lang="en-US" dirty="0" err="1" smtClean="0"/>
              <a:t>Transcriptie</a:t>
            </a:r>
            <a:r>
              <a:rPr lang="en-US" dirty="0" smtClean="0"/>
              <a:t>: </a:t>
            </a:r>
            <a:r>
              <a:rPr lang="en-US" dirty="0" err="1" smtClean="0"/>
              <a:t>chromatinestructuur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activatie</a:t>
            </a:r>
            <a:r>
              <a:rPr lang="en-US" dirty="0" smtClean="0"/>
              <a:t>/</a:t>
            </a:r>
            <a:r>
              <a:rPr lang="en-US" dirty="0" err="1" smtClean="0"/>
              <a:t>repressie</a:t>
            </a:r>
            <a:r>
              <a:rPr lang="en-US" dirty="0" smtClean="0"/>
              <a:t> door </a:t>
            </a:r>
            <a:r>
              <a:rPr lang="en-US" dirty="0" err="1" smtClean="0"/>
              <a:t>eiwitten</a:t>
            </a:r>
            <a:r>
              <a:rPr lang="en-US" dirty="0" smtClean="0"/>
              <a:t> (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bij</a:t>
            </a:r>
            <a:r>
              <a:rPr lang="en-US" dirty="0" smtClean="0"/>
              <a:t> operons </a:t>
            </a:r>
            <a:r>
              <a:rPr lang="en-US" dirty="0" err="1" smtClean="0"/>
              <a:t>prokaryoten</a:t>
            </a:r>
            <a:r>
              <a:rPr lang="en-US" dirty="0" smtClean="0"/>
              <a:t>).</a:t>
            </a:r>
            <a:endParaRPr lang="nl-NL" dirty="0" smtClean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EFC8E-3A82-48C6-B6C4-BE76ED8641D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841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Overzicht van expressie van eiwit, allerlei plaatsen waarop je de expressie van een gen kan beïnvloeden. </a:t>
            </a:r>
          </a:p>
          <a:p>
            <a:r>
              <a:rPr lang="nl-NL" dirty="0" smtClean="0"/>
              <a:t>Vaak bij transcriptie, als respons op signalen uit omgeving. Zelfde als bij prokaryoten.</a:t>
            </a:r>
          </a:p>
          <a:p>
            <a:r>
              <a:rPr lang="en-US" dirty="0" err="1" smtClean="0"/>
              <a:t>Transcriptie</a:t>
            </a:r>
            <a:r>
              <a:rPr lang="en-US" dirty="0" smtClean="0"/>
              <a:t>: </a:t>
            </a:r>
            <a:r>
              <a:rPr lang="en-US" dirty="0" err="1" smtClean="0"/>
              <a:t>chromatinestructuur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activatie</a:t>
            </a:r>
            <a:r>
              <a:rPr lang="en-US" dirty="0" smtClean="0"/>
              <a:t>/</a:t>
            </a:r>
            <a:r>
              <a:rPr lang="en-US" dirty="0" err="1" smtClean="0"/>
              <a:t>repressie</a:t>
            </a:r>
            <a:r>
              <a:rPr lang="en-US" dirty="0" smtClean="0"/>
              <a:t> door </a:t>
            </a:r>
            <a:r>
              <a:rPr lang="en-US" dirty="0" err="1" smtClean="0"/>
              <a:t>eiwitten</a:t>
            </a:r>
            <a:r>
              <a:rPr lang="en-US" dirty="0" smtClean="0"/>
              <a:t> (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bij</a:t>
            </a:r>
            <a:r>
              <a:rPr lang="en-US" dirty="0" smtClean="0"/>
              <a:t> operons </a:t>
            </a:r>
            <a:r>
              <a:rPr lang="en-US" dirty="0" err="1" smtClean="0"/>
              <a:t>prokaryoten</a:t>
            </a:r>
            <a:r>
              <a:rPr lang="en-US" dirty="0" smtClean="0"/>
              <a:t>).</a:t>
            </a:r>
            <a:endParaRPr lang="nl-NL" dirty="0" smtClean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EFC8E-3A82-48C6-B6C4-BE76ED8641D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166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Untranslated region</a:t>
            </a:r>
          </a:p>
          <a:p>
            <a:r>
              <a:rPr lang="en-US" dirty="0" err="1" smtClean="0"/>
              <a:t>Eicellen</a:t>
            </a:r>
            <a:r>
              <a:rPr lang="en-US" dirty="0" smtClean="0"/>
              <a:t>: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liggen</a:t>
            </a:r>
            <a:r>
              <a:rPr lang="en-US" dirty="0" smtClean="0"/>
              <a:t> mRNA’s </a:t>
            </a:r>
            <a:r>
              <a:rPr lang="en-US" dirty="0" err="1" smtClean="0"/>
              <a:t>klaar</a:t>
            </a:r>
            <a:r>
              <a:rPr lang="en-US" dirty="0" smtClean="0"/>
              <a:t> met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korte</a:t>
            </a:r>
            <a:r>
              <a:rPr lang="en-US" dirty="0" smtClean="0"/>
              <a:t> poly-A </a:t>
            </a:r>
            <a:r>
              <a:rPr lang="en-US" dirty="0" err="1" smtClean="0"/>
              <a:t>staarten</a:t>
            </a:r>
            <a:r>
              <a:rPr lang="en-US" dirty="0" smtClean="0"/>
              <a:t>, die </a:t>
            </a:r>
            <a:r>
              <a:rPr lang="en-US" dirty="0" err="1" smtClean="0"/>
              <a:t>verlengd</a:t>
            </a:r>
            <a:r>
              <a:rPr lang="en-US" dirty="0" smtClean="0"/>
              <a:t> </a:t>
            </a:r>
            <a:r>
              <a:rPr lang="en-US" dirty="0" err="1" smtClean="0"/>
              <a:t>worden</a:t>
            </a:r>
            <a:r>
              <a:rPr lang="en-US" dirty="0" smtClean="0"/>
              <a:t> op het moment </a:t>
            </a:r>
            <a:r>
              <a:rPr lang="en-US" dirty="0" err="1" smtClean="0"/>
              <a:t>dat</a:t>
            </a:r>
            <a:r>
              <a:rPr lang="en-US" dirty="0" smtClean="0"/>
              <a:t> het </a:t>
            </a:r>
            <a:r>
              <a:rPr lang="en-US" dirty="0" err="1" smtClean="0"/>
              <a:t>nodig</a:t>
            </a:r>
            <a:r>
              <a:rPr lang="en-US" dirty="0" smtClean="0"/>
              <a:t> is.</a:t>
            </a:r>
          </a:p>
          <a:p>
            <a:r>
              <a:rPr lang="en-US" dirty="0" err="1" smtClean="0"/>
              <a:t>Algemene</a:t>
            </a:r>
            <a:r>
              <a:rPr lang="en-US" dirty="0" smtClean="0"/>
              <a:t> </a:t>
            </a:r>
            <a:r>
              <a:rPr lang="en-US" dirty="0" err="1" smtClean="0"/>
              <a:t>translatiefactoren</a:t>
            </a:r>
            <a:r>
              <a:rPr lang="en-US" dirty="0" smtClean="0"/>
              <a:t>: </a:t>
            </a:r>
            <a:r>
              <a:rPr lang="en-US" dirty="0" err="1" smtClean="0"/>
              <a:t>alles</a:t>
            </a:r>
            <a:r>
              <a:rPr lang="en-US" dirty="0" smtClean="0"/>
              <a:t> </a:t>
            </a:r>
            <a:r>
              <a:rPr lang="en-US" dirty="0" err="1" smtClean="0"/>
              <a:t>begint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ineens</a:t>
            </a:r>
            <a:r>
              <a:rPr lang="en-US" dirty="0" smtClean="0"/>
              <a:t>, </a:t>
            </a:r>
            <a:r>
              <a:rPr lang="en-US" dirty="0" err="1" smtClean="0"/>
              <a:t>zoals</a:t>
            </a:r>
            <a:r>
              <a:rPr lang="en-US" dirty="0" smtClean="0"/>
              <a:t> in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bevruchte</a:t>
            </a:r>
            <a:r>
              <a:rPr lang="en-US" dirty="0" smtClean="0"/>
              <a:t> </a:t>
            </a:r>
            <a:r>
              <a:rPr lang="en-US" dirty="0" err="1" smtClean="0"/>
              <a:t>eicel</a:t>
            </a:r>
            <a:r>
              <a:rPr lang="en-US" dirty="0" smtClean="0"/>
              <a:t>. </a:t>
            </a:r>
            <a:r>
              <a:rPr lang="en-US" dirty="0" err="1" smtClean="0"/>
              <a:t>Ook</a:t>
            </a:r>
            <a:r>
              <a:rPr lang="en-US" dirty="0" smtClean="0"/>
              <a:t> </a:t>
            </a:r>
            <a:r>
              <a:rPr lang="en-US" dirty="0" err="1" smtClean="0"/>
              <a:t>bij</a:t>
            </a:r>
            <a:r>
              <a:rPr lang="en-US" dirty="0" smtClean="0"/>
              <a:t> </a:t>
            </a:r>
            <a:r>
              <a:rPr lang="en-US" dirty="0" err="1" smtClean="0"/>
              <a:t>sommige</a:t>
            </a:r>
            <a:r>
              <a:rPr lang="en-US" dirty="0" smtClean="0"/>
              <a:t> </a:t>
            </a:r>
            <a:r>
              <a:rPr lang="en-US" dirty="0" err="1" smtClean="0"/>
              <a:t>planten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algen</a:t>
            </a:r>
            <a:r>
              <a:rPr lang="en-US" dirty="0" smtClean="0"/>
              <a:t> die mRNA </a:t>
            </a:r>
            <a:r>
              <a:rPr lang="en-US" dirty="0" err="1" smtClean="0"/>
              <a:t>maken</a:t>
            </a:r>
            <a:r>
              <a:rPr lang="en-US" dirty="0" smtClean="0"/>
              <a:t> in het </a:t>
            </a:r>
            <a:r>
              <a:rPr lang="en-US" dirty="0" err="1" smtClean="0"/>
              <a:t>donker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in het </a:t>
            </a:r>
            <a:r>
              <a:rPr lang="en-US" dirty="0" err="1" smtClean="0"/>
              <a:t>licht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alle</a:t>
            </a:r>
            <a:r>
              <a:rPr lang="en-US" dirty="0" smtClean="0"/>
              <a:t> </a:t>
            </a:r>
            <a:r>
              <a:rPr lang="en-US" dirty="0" err="1" smtClean="0"/>
              <a:t>eiwitten</a:t>
            </a:r>
            <a:r>
              <a:rPr lang="en-US" dirty="0" smtClean="0"/>
              <a:t> </a:t>
            </a:r>
            <a:r>
              <a:rPr lang="en-US" dirty="0" err="1" smtClean="0"/>
              <a:t>ineens</a:t>
            </a:r>
            <a:r>
              <a:rPr lang="en-US" dirty="0" smtClean="0"/>
              <a:t> </a:t>
            </a:r>
            <a:r>
              <a:rPr lang="en-US" dirty="0" err="1" smtClean="0"/>
              <a:t>laten</a:t>
            </a:r>
            <a:r>
              <a:rPr lang="en-US" dirty="0" smtClean="0"/>
              <a:t> </a:t>
            </a:r>
            <a:r>
              <a:rPr lang="en-US" dirty="0" err="1" smtClean="0"/>
              <a:t>maken</a:t>
            </a:r>
            <a:r>
              <a:rPr lang="en-US" dirty="0" smtClean="0"/>
              <a:t>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D4C39-AB7A-4926-A891-9EC108E8E156}" type="slidenum">
              <a:rPr lang="nl-NL" smtClean="0"/>
              <a:pPr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57181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EFC8E-3A82-48C6-B6C4-BE76ED8641D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605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D4C39-AB7A-4926-A891-9EC108E8E156}" type="slidenum">
              <a:rPr lang="nl-NL" smtClean="0"/>
              <a:pPr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03870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https://www.youtube.com/watch?v=w2Qd6v-4IIc&amp;gl=NL&amp;hl=nl (filmpje</a:t>
            </a:r>
            <a:r>
              <a:rPr lang="nl-NL" baseline="0" dirty="0" smtClean="0"/>
              <a:t> afbraak </a:t>
            </a:r>
            <a:r>
              <a:rPr lang="nl-NL" baseline="0" dirty="0" err="1" smtClean="0"/>
              <a:t>polypeptides</a:t>
            </a:r>
            <a:r>
              <a:rPr lang="nl-NL" baseline="0" dirty="0" smtClean="0"/>
              <a:t>, kort, 0:44)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D4C39-AB7A-4926-A891-9EC108E8E156}" type="slidenum">
              <a:rPr lang="nl-NL" smtClean="0"/>
              <a:pPr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31252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EFC8E-3A82-48C6-B6C4-BE76ED8641D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0067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D4C39-AB7A-4926-A891-9EC108E8E156}" type="slidenum">
              <a:rPr lang="nl-NL" smtClean="0"/>
              <a:pPr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5160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Genen die niet tot expressie komen blijven in de periferie.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D4C39-AB7A-4926-A891-9EC108E8E156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4403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/>
          <p:nvPr/>
        </p:nvSpPr>
        <p:spPr>
          <a:xfrm>
            <a:off x="3777749" y="9377479"/>
            <a:ext cx="2889938" cy="49363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b" anchorCtr="0" compatLnSpc="1"/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fld id="{4AF93555-A5C9-4003-8896-083EB2ABA13E}" type="slidenum">
              <a:t>7</a:t>
            </a:fld>
            <a:endParaRPr lang="en-US" sz="1200" b="0" i="0" u="none" strike="noStrike" baseline="0">
              <a:ln>
                <a:noFill/>
              </a:ln>
              <a:solidFill>
                <a:srgbClr val="000000"/>
              </a:solidFill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3" name="Slide Image Placeholder 2"/>
          <p:cNvSpPr>
            <a:spLocks noGrp="1" noRot="1" noChangeAspect="1" noResize="1"/>
          </p:cNvSpPr>
          <p:nvPr>
            <p:ph type="sldImg"/>
          </p:nvPr>
        </p:nvSpPr>
        <p:spPr>
          <a:xfrm>
            <a:off x="863600" y="738188"/>
            <a:ext cx="4941888" cy="3706812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4" name="Notes Placeholder 3"/>
          <p:cNvSpPr txBox="1">
            <a:spLocks noGrp="1"/>
          </p:cNvSpPr>
          <p:nvPr>
            <p:ph type="body" sz="quarter" idx="1"/>
          </p:nvPr>
        </p:nvSpPr>
        <p:spPr>
          <a:xfrm>
            <a:off x="666912" y="4689519"/>
            <a:ext cx="5335268" cy="1938992"/>
          </a:xfrm>
        </p:spPr>
        <p:txBody>
          <a:bodyPr wrap="square" lIns="91440" tIns="45720" rIns="91440" bIns="45720" anchor="t" anchorCtr="0"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Arial" pitchFamily="34"/>
              <a:buChar char="•"/>
            </a:lvl2pPr>
            <a:lvl3pPr lvl="2">
              <a:buClr>
                <a:srgbClr val="000000"/>
              </a:buClr>
              <a:buSzPct val="100000"/>
              <a:buFont typeface="Arial" pitchFamily="34"/>
              <a:buChar char="•"/>
            </a:lvl3pPr>
            <a:lvl4pPr lvl="3">
              <a:buClr>
                <a:srgbClr val="000000"/>
              </a:buClr>
              <a:buSzPct val="100000"/>
              <a:buFont typeface="Arial" pitchFamily="34"/>
              <a:buChar char="•"/>
            </a:lvl4pPr>
            <a:lvl5pPr lvl="4">
              <a:buClr>
                <a:srgbClr val="000000"/>
              </a:buClr>
              <a:buSzPct val="100000"/>
              <a:buFont typeface="Arial" pitchFamily="34"/>
              <a:buChar char="•"/>
            </a:lvl5pPr>
            <a:lvl6pPr lvl="5">
              <a:buClr>
                <a:srgbClr val="000000"/>
              </a:buClr>
              <a:buSzPct val="100000"/>
              <a:buFont typeface="Arial" pitchFamily="34"/>
              <a:buChar char="•"/>
            </a:lvl6pPr>
            <a:lvl7pPr lvl="6">
              <a:buClr>
                <a:srgbClr val="000000"/>
              </a:buClr>
              <a:buSzPct val="100000"/>
              <a:buFont typeface="Arial" pitchFamily="34"/>
              <a:buChar char="•"/>
            </a:lvl7pPr>
            <a:lvl8pPr lvl="7">
              <a:buClr>
                <a:srgbClr val="000000"/>
              </a:buClr>
              <a:buSzPct val="100000"/>
              <a:buFont typeface="Arial" pitchFamily="34"/>
              <a:buChar char="•"/>
            </a:lvl8pPr>
            <a:lvl9pPr lvl="8">
              <a:buClr>
                <a:srgbClr val="000000"/>
              </a:buClr>
              <a:buSzPct val="100000"/>
              <a:buFont typeface="Arial" pitchFamily="34"/>
              <a:buChar char="•"/>
            </a:lvl9pPr>
          </a:lstStyle>
          <a:p>
            <a:pPr lvl="0"/>
            <a:endParaRPr lang="nl-NL" baseline="0" dirty="0"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714786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Tijdens replicatie moeten de eiwitten even weg, maar tijdens transcriptie blijven ze aanwezig, in een iets veranderde vorm.</a:t>
            </a:r>
          </a:p>
          <a:p>
            <a:r>
              <a:rPr lang="en-US" dirty="0" err="1" smtClean="0"/>
              <a:t>Veranderingen</a:t>
            </a:r>
            <a:r>
              <a:rPr lang="en-US" dirty="0" smtClean="0"/>
              <a:t> </a:t>
            </a:r>
            <a:r>
              <a:rPr lang="en-US" dirty="0" err="1" smtClean="0"/>
              <a:t>aan</a:t>
            </a:r>
            <a:r>
              <a:rPr lang="en-US" dirty="0" smtClean="0"/>
              <a:t> </a:t>
            </a:r>
            <a:r>
              <a:rPr lang="en-US" dirty="0" err="1" smtClean="0"/>
              <a:t>chromatinestructuur</a:t>
            </a:r>
            <a:r>
              <a:rPr lang="en-US" dirty="0" smtClean="0"/>
              <a:t> </a:t>
            </a:r>
            <a:r>
              <a:rPr lang="en-US" dirty="0" err="1" smtClean="0"/>
              <a:t>dat</a:t>
            </a:r>
            <a:r>
              <a:rPr lang="en-US" dirty="0" smtClean="0"/>
              <a:t> </a:t>
            </a:r>
            <a:r>
              <a:rPr lang="en-US" dirty="0" err="1" smtClean="0"/>
              <a:t>leidt</a:t>
            </a:r>
            <a:r>
              <a:rPr lang="en-US" dirty="0" smtClean="0"/>
              <a:t> tot </a:t>
            </a:r>
            <a:r>
              <a:rPr lang="en-US" dirty="0" err="1" smtClean="0"/>
              <a:t>verschillende</a:t>
            </a:r>
            <a:r>
              <a:rPr lang="en-US" dirty="0" smtClean="0"/>
              <a:t> </a:t>
            </a:r>
            <a:r>
              <a:rPr lang="en-US" dirty="0" err="1" smtClean="0"/>
              <a:t>expressie</a:t>
            </a:r>
            <a:endParaRPr lang="en-US" dirty="0" smtClean="0"/>
          </a:p>
          <a:p>
            <a:r>
              <a:rPr lang="en-US" dirty="0" err="1" smtClean="0"/>
              <a:t>Inpakken</a:t>
            </a:r>
            <a:r>
              <a:rPr lang="en-US" dirty="0" smtClean="0"/>
              <a:t> </a:t>
            </a:r>
            <a:r>
              <a:rPr lang="en-US" dirty="0" err="1" smtClean="0"/>
              <a:t>niet</a:t>
            </a:r>
            <a:r>
              <a:rPr lang="en-US" dirty="0" smtClean="0"/>
              <a:t> </a:t>
            </a:r>
            <a:r>
              <a:rPr lang="en-US" dirty="0" err="1" smtClean="0"/>
              <a:t>alleen</a:t>
            </a:r>
            <a:r>
              <a:rPr lang="en-US" dirty="0" smtClean="0"/>
              <a:t> om in de kern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passen</a:t>
            </a:r>
            <a:r>
              <a:rPr lang="en-US" dirty="0" smtClean="0"/>
              <a:t> maar </a:t>
            </a:r>
            <a:r>
              <a:rPr lang="en-US" dirty="0" err="1" smtClean="0"/>
              <a:t>ook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</a:t>
            </a:r>
            <a:r>
              <a:rPr lang="en-US" dirty="0" err="1" smtClean="0"/>
              <a:t>regulatie</a:t>
            </a:r>
            <a:r>
              <a:rPr lang="en-US" dirty="0" smtClean="0"/>
              <a:t> </a:t>
            </a:r>
            <a:r>
              <a:rPr lang="en-US" dirty="0" err="1" smtClean="0"/>
              <a:t>genexpressie</a:t>
            </a:r>
            <a:r>
              <a:rPr lang="en-US" dirty="0" smtClean="0"/>
              <a:t>.</a:t>
            </a:r>
            <a:endParaRPr lang="nl-NL" dirty="0" smtClean="0"/>
          </a:p>
          <a:p>
            <a:r>
              <a:rPr lang="nl-NL" dirty="0" smtClean="0"/>
              <a:t>N-terminus is staart, kan gemodificeerd worden door activators en </a:t>
            </a:r>
            <a:r>
              <a:rPr lang="nl-NL" dirty="0" err="1" smtClean="0"/>
              <a:t>repressors</a:t>
            </a:r>
            <a:r>
              <a:rPr lang="nl-NL" dirty="0" smtClean="0"/>
              <a:t>.</a:t>
            </a:r>
          </a:p>
          <a:p>
            <a:r>
              <a:rPr lang="nl-NL" dirty="0" err="1" smtClean="0"/>
              <a:t>Acetylering</a:t>
            </a:r>
            <a:r>
              <a:rPr lang="nl-NL" dirty="0" smtClean="0"/>
              <a:t> (-COCH3) aan </a:t>
            </a:r>
            <a:r>
              <a:rPr lang="nl-NL" dirty="0" err="1" smtClean="0"/>
              <a:t>arginines</a:t>
            </a:r>
            <a:r>
              <a:rPr lang="nl-NL" dirty="0" smtClean="0"/>
              <a:t> en </a:t>
            </a:r>
            <a:r>
              <a:rPr lang="nl-NL" dirty="0" err="1" smtClean="0"/>
              <a:t>lysines</a:t>
            </a:r>
            <a:r>
              <a:rPr lang="nl-NL" dirty="0" smtClean="0"/>
              <a:t>, daardoor niet meer positief geladen en geen binding meer aan naburige </a:t>
            </a:r>
            <a:r>
              <a:rPr lang="nl-NL" dirty="0" err="1" smtClean="0"/>
              <a:t>nucleosomen</a:t>
            </a:r>
            <a:r>
              <a:rPr lang="nl-NL" dirty="0" smtClean="0"/>
              <a:t> </a:t>
            </a:r>
            <a:r>
              <a:rPr lang="nl-NL" dirty="0" err="1" smtClean="0"/>
              <a:t>lysines</a:t>
            </a:r>
            <a:r>
              <a:rPr lang="nl-NL" dirty="0" smtClean="0"/>
              <a:t>, hierdoor makkelijker afschrijven. Of geen binding meer met negatief geladen DNA? </a:t>
            </a:r>
            <a:r>
              <a:rPr lang="nl-NL" dirty="0" err="1" smtClean="0"/>
              <a:t>Acetyleringsenzymen</a:t>
            </a:r>
            <a:r>
              <a:rPr lang="nl-NL" dirty="0" smtClean="0"/>
              <a:t> binden soms transcriptiefactoren of zijn zelf transcriptiefactoren.</a:t>
            </a:r>
          </a:p>
          <a:p>
            <a:r>
              <a:rPr lang="nl-NL" dirty="0" err="1" smtClean="0"/>
              <a:t>Methylering</a:t>
            </a:r>
            <a:r>
              <a:rPr lang="nl-NL" dirty="0" smtClean="0"/>
              <a:t> van </a:t>
            </a:r>
            <a:r>
              <a:rPr lang="nl-NL" dirty="0" err="1" smtClean="0"/>
              <a:t>histonen</a:t>
            </a:r>
            <a:r>
              <a:rPr lang="nl-NL" dirty="0" smtClean="0"/>
              <a:t> (-CH3) leidt tot condensatie. Niet te verwarren met </a:t>
            </a:r>
            <a:r>
              <a:rPr lang="nl-NL" dirty="0" err="1" smtClean="0"/>
              <a:t>methylering</a:t>
            </a:r>
            <a:r>
              <a:rPr lang="nl-NL" dirty="0" smtClean="0"/>
              <a:t> van het DNA! </a:t>
            </a:r>
          </a:p>
          <a:p>
            <a:r>
              <a:rPr lang="nl-NL" dirty="0" smtClean="0"/>
              <a:t>Nog veel meer andere modificaties mogelijk. Combinatie van modificaties leidt tot configuratie van chromatine en tot wel of geen transcriptie (</a:t>
            </a:r>
            <a:r>
              <a:rPr lang="nl-NL" dirty="0" err="1" smtClean="0"/>
              <a:t>histon</a:t>
            </a:r>
            <a:r>
              <a:rPr lang="nl-NL" dirty="0" smtClean="0"/>
              <a:t> </a:t>
            </a:r>
            <a:r>
              <a:rPr lang="nl-NL" dirty="0" err="1" smtClean="0"/>
              <a:t>modification</a:t>
            </a:r>
            <a:r>
              <a:rPr lang="nl-NL" dirty="0" smtClean="0"/>
              <a:t> code hypothesis).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EFC8E-3A82-48C6-B6C4-BE76ED8641D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105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Genomic imprinting: For the vast majority of autosomal genes, expression occurs from both alleles simultaneously. In mammals, however, a small proportion (&lt;1%) of genes are imprinted, meaning that gene expression occurs from only one allele 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D4C39-AB7A-4926-A891-9EC108E8E156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01281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https://www.youtube.com/watch?v=JMT6oRYgkTk  (</a:t>
            </a:r>
            <a:r>
              <a:rPr lang="nl-NL" dirty="0" err="1" smtClean="0"/>
              <a:t>epigenetica</a:t>
            </a:r>
            <a:r>
              <a:rPr lang="nl-NL" dirty="0" smtClean="0"/>
              <a:t> op whiteboard</a:t>
            </a:r>
            <a:r>
              <a:rPr lang="nl-NL" baseline="0" dirty="0" smtClean="0"/>
              <a:t> uitgetekend, </a:t>
            </a:r>
            <a:r>
              <a:rPr lang="nl-NL" dirty="0" smtClean="0"/>
              <a:t>lengte 4 minuten)</a:t>
            </a:r>
          </a:p>
          <a:p>
            <a:endParaRPr lang="nl-NL" dirty="0" smtClean="0"/>
          </a:p>
          <a:p>
            <a:r>
              <a:rPr lang="nl-NL" dirty="0" err="1" smtClean="0"/>
              <a:t>Methylering</a:t>
            </a:r>
            <a:r>
              <a:rPr lang="nl-NL" dirty="0" smtClean="0"/>
              <a:t> (-CH3) van chromatine leidt tot condensatie. Niet te verwarren met </a:t>
            </a:r>
            <a:r>
              <a:rPr lang="nl-NL" dirty="0" err="1" smtClean="0"/>
              <a:t>methylering</a:t>
            </a:r>
            <a:r>
              <a:rPr lang="nl-NL" dirty="0" smtClean="0"/>
              <a:t> van het DNA! </a:t>
            </a:r>
          </a:p>
          <a:p>
            <a:r>
              <a:rPr lang="nl-NL" dirty="0" smtClean="0"/>
              <a:t>Inactief DNA is ook vaak </a:t>
            </a:r>
            <a:r>
              <a:rPr lang="nl-NL" dirty="0" err="1" smtClean="0"/>
              <a:t>gemethyleerd</a:t>
            </a:r>
            <a:r>
              <a:rPr lang="nl-NL" dirty="0" smtClean="0"/>
              <a:t> (aan de C). </a:t>
            </a:r>
            <a:r>
              <a:rPr lang="nl-NL" dirty="0" err="1" smtClean="0"/>
              <a:t>Gemethyleerd</a:t>
            </a:r>
            <a:r>
              <a:rPr lang="nl-NL" dirty="0" smtClean="0"/>
              <a:t> (dus inactief DNA) </a:t>
            </a:r>
            <a:r>
              <a:rPr lang="nl-NL" dirty="0" err="1" smtClean="0"/>
              <a:t>recruteert</a:t>
            </a:r>
            <a:r>
              <a:rPr lang="nl-NL" dirty="0" smtClean="0"/>
              <a:t> ook enzymen die zorgen voor </a:t>
            </a:r>
            <a:r>
              <a:rPr lang="nl-NL" dirty="0" err="1" smtClean="0"/>
              <a:t>deacetylatie</a:t>
            </a:r>
            <a:r>
              <a:rPr lang="nl-NL" dirty="0" smtClean="0"/>
              <a:t> van de </a:t>
            </a:r>
            <a:r>
              <a:rPr lang="nl-NL" dirty="0" err="1" smtClean="0"/>
              <a:t>histonen</a:t>
            </a:r>
            <a:r>
              <a:rPr lang="nl-NL" dirty="0" smtClean="0"/>
              <a:t>, samen </a:t>
            </a:r>
            <a:r>
              <a:rPr lang="nl-NL" dirty="0" err="1" smtClean="0"/>
              <a:t>inactivatie</a:t>
            </a:r>
            <a:r>
              <a:rPr lang="nl-NL" dirty="0" smtClean="0"/>
              <a:t>.</a:t>
            </a:r>
          </a:p>
          <a:p>
            <a:endParaRPr lang="nl-NL" dirty="0" smtClean="0"/>
          </a:p>
          <a:p>
            <a:r>
              <a:rPr lang="nl-NL" dirty="0" smtClean="0"/>
              <a:t>DNA </a:t>
            </a:r>
            <a:r>
              <a:rPr lang="nl-NL" dirty="0" err="1" smtClean="0"/>
              <a:t>methylering</a:t>
            </a:r>
            <a:r>
              <a:rPr lang="nl-NL" dirty="0" smtClean="0"/>
              <a:t> ook belangrijk voor </a:t>
            </a:r>
            <a:r>
              <a:rPr lang="nl-NL" b="1" dirty="0" smtClean="0"/>
              <a:t>ontwikkeling embryo</a:t>
            </a:r>
            <a:r>
              <a:rPr lang="nl-NL" dirty="0" smtClean="0"/>
              <a:t> (steeds meer genen uitgezet). Dochtercellen krijgen tijdens transcriptie ook copy van </a:t>
            </a:r>
            <a:r>
              <a:rPr lang="nl-NL" dirty="0" err="1" smtClean="0"/>
              <a:t>methyleringspatroon</a:t>
            </a:r>
            <a:r>
              <a:rPr lang="nl-NL" dirty="0" smtClean="0"/>
              <a:t>. Zodoende ontstaat een soort geschiedenis van de ontwikkeling in de cel. </a:t>
            </a:r>
            <a:r>
              <a:rPr lang="nl-NL" b="1" dirty="0" smtClean="0"/>
              <a:t>Dolly.</a:t>
            </a:r>
          </a:p>
          <a:p>
            <a:endParaRPr lang="nl-NL" dirty="0" smtClean="0"/>
          </a:p>
          <a:p>
            <a:r>
              <a:rPr lang="nl-NL" b="1" dirty="0" err="1" smtClean="0"/>
              <a:t>Genomic</a:t>
            </a:r>
            <a:r>
              <a:rPr lang="nl-NL" b="1" dirty="0" smtClean="0"/>
              <a:t> </a:t>
            </a:r>
            <a:r>
              <a:rPr lang="nl-NL" b="1" dirty="0" err="1" smtClean="0"/>
              <a:t>imprinting</a:t>
            </a:r>
            <a:r>
              <a:rPr lang="nl-NL" dirty="0" smtClean="0"/>
              <a:t> (wordt het allel van de vader of de moeder gebruikt?) wordt ook geregeld d.m.v. </a:t>
            </a:r>
            <a:r>
              <a:rPr lang="nl-NL" dirty="0" err="1" smtClean="0"/>
              <a:t>methylering</a:t>
            </a:r>
            <a:r>
              <a:rPr lang="nl-NL" dirty="0" smtClean="0"/>
              <a:t>. </a:t>
            </a:r>
            <a:r>
              <a:rPr lang="nl-NL" b="1" dirty="0" smtClean="0"/>
              <a:t>Leeuw / tijger.</a:t>
            </a:r>
          </a:p>
          <a:p>
            <a:endParaRPr lang="nl-NL" dirty="0" smtClean="0"/>
          </a:p>
          <a:p>
            <a:r>
              <a:rPr lang="nl-NL" dirty="0" smtClean="0"/>
              <a:t>Dit soort van overerving heet </a:t>
            </a:r>
            <a:r>
              <a:rPr lang="nl-NL" b="1" dirty="0" err="1" smtClean="0"/>
              <a:t>epigenetic</a:t>
            </a:r>
            <a:r>
              <a:rPr lang="nl-NL" b="1" dirty="0" smtClean="0"/>
              <a:t> </a:t>
            </a:r>
            <a:r>
              <a:rPr lang="nl-NL" b="1" dirty="0" err="1" smtClean="0"/>
              <a:t>inheritance</a:t>
            </a:r>
            <a:r>
              <a:rPr lang="nl-NL" dirty="0" smtClean="0"/>
              <a:t>. (overerving buiten de </a:t>
            </a:r>
            <a:r>
              <a:rPr lang="nl-NL" dirty="0" err="1" smtClean="0"/>
              <a:t>DNAcode</a:t>
            </a:r>
            <a:r>
              <a:rPr lang="nl-NL" dirty="0" smtClean="0"/>
              <a:t> om). Hongerwinter, mishandelde kinderen.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6D4C39-AB7A-4926-A891-9EC108E8E156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1038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Nature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nurture</a:t>
            </a:r>
            <a:r>
              <a:rPr lang="nl-NL" dirty="0" smtClean="0"/>
              <a:t> (filmpje</a:t>
            </a:r>
            <a:r>
              <a:rPr lang="nl-NL" baseline="0" dirty="0" smtClean="0"/>
              <a:t> tweelingen onderzoek </a:t>
            </a:r>
            <a:r>
              <a:rPr lang="nl-NL" baseline="0" dirty="0" err="1" smtClean="0"/>
              <a:t>epgenetica</a:t>
            </a:r>
            <a:r>
              <a:rPr lang="nl-NL" baseline="0" dirty="0" smtClean="0"/>
              <a:t>, lengte 5:36)</a:t>
            </a:r>
            <a:endParaRPr lang="nl-NL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https://www.youtube.com/watch?v=rFtvXMRNBmo&amp;feature=related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EFC8E-3A82-48C6-B6C4-BE76ED8641D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258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1B07-A4D4-445B-8921-71275A8E0453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77A80-D512-4EC0-8E97-EFCBBD2DC0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79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1B07-A4D4-445B-8921-71275A8E0453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77A80-D512-4EC0-8E97-EFCBBD2DC0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13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1B07-A4D4-445B-8921-71275A8E0453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77A80-D512-4EC0-8E97-EFCBBD2DC0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764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1B07-A4D4-445B-8921-71275A8E0453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77A80-D512-4EC0-8E97-EFCBBD2DC0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82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1B07-A4D4-445B-8921-71275A8E0453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77A80-D512-4EC0-8E97-EFCBBD2DC0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305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1B07-A4D4-445B-8921-71275A8E0453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77A80-D512-4EC0-8E97-EFCBBD2DC0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33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1B07-A4D4-445B-8921-71275A8E0453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77A80-D512-4EC0-8E97-EFCBBD2DC0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39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1B07-A4D4-445B-8921-71275A8E0453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77A80-D512-4EC0-8E97-EFCBBD2DC0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18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1B07-A4D4-445B-8921-71275A8E0453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77A80-D512-4EC0-8E97-EFCBBD2DC0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614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1B07-A4D4-445B-8921-71275A8E0453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77A80-D512-4EC0-8E97-EFCBBD2DC0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2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01B07-A4D4-445B-8921-71275A8E0453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77A80-D512-4EC0-8E97-EFCBBD2DC0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43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01B07-A4D4-445B-8921-71275A8E0453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77A80-D512-4EC0-8E97-EFCBBD2DC0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50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w.a.pool@pl.hanze.n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aAhcNjmvhc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JMT6oRYgkTk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rFtvXMRNBmo&amp;feature=related" TargetMode="External"/><Relationship Id="rId4" Type="http://schemas.openxmlformats.org/officeDocument/2006/relationships/hyperlink" Target="https://www.youtube.com/watch?v=_aAhcNjmvhc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nNKl0fCd4Q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lIGPNBsHLoY" TargetMode="External"/><Relationship Id="rId4" Type="http://schemas.openxmlformats.org/officeDocument/2006/relationships/hyperlink" Target="https://www.youtube.com/watch?v=cK-OGB1_ELE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w2Qd6v-4IIc&amp;gl=NL&amp;hl=n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748737"/>
            <a:ext cx="7772400" cy="1353418"/>
          </a:xfrm>
        </p:spPr>
        <p:txBody>
          <a:bodyPr/>
          <a:lstStyle/>
          <a:p>
            <a:r>
              <a:rPr lang="nl-NL" b="1" dirty="0">
                <a:solidFill>
                  <a:srgbClr val="FF6600"/>
                </a:solidFill>
                <a:latin typeface="+mn-lt"/>
              </a:rPr>
              <a:t>Biologie </a:t>
            </a:r>
            <a:r>
              <a:rPr lang="nl-NL" b="1" dirty="0" smtClean="0">
                <a:solidFill>
                  <a:srgbClr val="FF6600"/>
                </a:solidFill>
                <a:latin typeface="+mn-lt"/>
              </a:rPr>
              <a:t>3 – les 7</a:t>
            </a:r>
            <a:endParaRPr lang="nl-NL" b="1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025013" y="2556388"/>
            <a:ext cx="6858000" cy="3175819"/>
          </a:xfrm>
        </p:spPr>
        <p:txBody>
          <a:bodyPr>
            <a:normAutofit/>
          </a:bodyPr>
          <a:lstStyle/>
          <a:p>
            <a:r>
              <a:rPr lang="nl-NL" b="1" dirty="0"/>
              <a:t>Hoofdstuk 18 – deel </a:t>
            </a:r>
            <a:r>
              <a:rPr lang="nl-NL" b="1" dirty="0" smtClean="0"/>
              <a:t>2</a:t>
            </a:r>
            <a:endParaRPr lang="nl-NL" b="1" dirty="0"/>
          </a:p>
          <a:p>
            <a:r>
              <a:rPr lang="nl-NL" b="1" dirty="0"/>
              <a:t>Control of Gene </a:t>
            </a:r>
            <a:r>
              <a:rPr lang="nl-NL" b="1" dirty="0" err="1"/>
              <a:t>Expression</a:t>
            </a:r>
            <a:endParaRPr lang="nl-NL" b="1" dirty="0"/>
          </a:p>
          <a:p>
            <a:endParaRPr lang="nl-NL" dirty="0" smtClean="0"/>
          </a:p>
          <a:p>
            <a:r>
              <a:rPr lang="nl-NL" dirty="0" smtClean="0"/>
              <a:t>Wietske </a:t>
            </a:r>
            <a:r>
              <a:rPr lang="nl-NL" dirty="0"/>
              <a:t>Pool</a:t>
            </a:r>
          </a:p>
          <a:p>
            <a:r>
              <a:rPr lang="nl-NL" dirty="0"/>
              <a:t>POWE</a:t>
            </a:r>
          </a:p>
          <a:p>
            <a:r>
              <a:rPr lang="nl-NL" dirty="0" smtClean="0">
                <a:hlinkClick r:id="rId2"/>
              </a:rPr>
              <a:t>w.a.pool@pl.hanze.nl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3354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B7323-FF48-1144-A460-EA73BCD1A851}"/>
              </a:ext>
            </a:extLst>
          </p:cNvPr>
          <p:cNvSpPr txBox="1">
            <a:spLocks/>
          </p:cNvSpPr>
          <p:nvPr/>
        </p:nvSpPr>
        <p:spPr>
          <a:xfrm>
            <a:off x="323528" y="149902"/>
            <a:ext cx="8640960" cy="1001964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4000" b="1" dirty="0" err="1">
                <a:solidFill>
                  <a:srgbClr val="FF6600"/>
                </a:solidFill>
                <a:latin typeface="+mn-lt"/>
              </a:rPr>
              <a:t>Epigenetica</a:t>
            </a:r>
            <a:endParaRPr lang="nl-NL" sz="4000" b="1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E6B9058-3B70-9443-B311-581CDFD4729E}"/>
              </a:ext>
            </a:extLst>
          </p:cNvPr>
          <p:cNvSpPr txBox="1"/>
          <p:nvPr/>
        </p:nvSpPr>
        <p:spPr>
          <a:xfrm>
            <a:off x="323528" y="1310564"/>
            <a:ext cx="831418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 err="1" smtClean="0"/>
              <a:t>Epigenetica</a:t>
            </a:r>
            <a:r>
              <a:rPr lang="nl-NL" sz="2400" dirty="0" smtClean="0"/>
              <a:t>: Studie van </a:t>
            </a:r>
            <a:r>
              <a:rPr lang="nl-NL" sz="2400" u="sng" dirty="0" smtClean="0"/>
              <a:t>omkeerbare</a:t>
            </a:r>
            <a:r>
              <a:rPr lang="nl-NL" sz="2400" dirty="0" smtClean="0"/>
              <a:t> </a:t>
            </a:r>
            <a:r>
              <a:rPr lang="nl-NL" sz="2400" dirty="0"/>
              <a:t>erfelijke veranderingen in de </a:t>
            </a:r>
            <a:r>
              <a:rPr lang="nl-NL" sz="2400" dirty="0" err="1"/>
              <a:t>genfunctie</a:t>
            </a:r>
            <a:r>
              <a:rPr lang="nl-NL" sz="2400" dirty="0"/>
              <a:t> die optreden </a:t>
            </a:r>
            <a:r>
              <a:rPr lang="nl-NL" sz="2400" u="sng" dirty="0"/>
              <a:t>zonder</a:t>
            </a:r>
            <a:r>
              <a:rPr lang="nl-NL" sz="2400" dirty="0"/>
              <a:t> wijzigingen in de </a:t>
            </a:r>
            <a:r>
              <a:rPr lang="nl-NL" sz="2400" dirty="0" smtClean="0"/>
              <a:t>sequentie </a:t>
            </a:r>
            <a:r>
              <a:rPr lang="nl-NL" sz="2400" dirty="0"/>
              <a:t>van het </a:t>
            </a:r>
            <a:r>
              <a:rPr lang="nl-NL" sz="2400" dirty="0" smtClean="0"/>
              <a:t>DNA, dus zonder mutaties. </a:t>
            </a:r>
          </a:p>
          <a:p>
            <a:endParaRPr lang="nl-NL" sz="2400" dirty="0"/>
          </a:p>
          <a:p>
            <a:r>
              <a:rPr lang="nl-NL" sz="2400" dirty="0" err="1"/>
              <a:t>Epigenetische</a:t>
            </a:r>
            <a:r>
              <a:rPr lang="nl-NL" sz="2400" dirty="0"/>
              <a:t> overerving - Overerving van eigenschappen die niet gebaseerd zijn op </a:t>
            </a:r>
            <a:r>
              <a:rPr lang="nl-NL" sz="2400" dirty="0" smtClean="0"/>
              <a:t>nucleotide-variaties. De </a:t>
            </a:r>
            <a:r>
              <a:rPr lang="nl-NL" sz="2400" dirty="0"/>
              <a:t>expressie van </a:t>
            </a:r>
            <a:r>
              <a:rPr lang="nl-NL" sz="2400" dirty="0" smtClean="0"/>
              <a:t>genen </a:t>
            </a:r>
            <a:r>
              <a:rPr lang="nl-NL" sz="2400" dirty="0"/>
              <a:t>verandert </a:t>
            </a:r>
            <a:r>
              <a:rPr lang="nl-NL" sz="2400" dirty="0" smtClean="0"/>
              <a:t>wel, door chromatine modificaties zoals </a:t>
            </a:r>
            <a:r>
              <a:rPr lang="nl-NL" sz="2400" dirty="0" err="1" smtClean="0"/>
              <a:t>histon</a:t>
            </a:r>
            <a:r>
              <a:rPr lang="nl-NL" sz="2400" dirty="0" smtClean="0"/>
              <a:t> </a:t>
            </a:r>
            <a:r>
              <a:rPr lang="nl-NL" sz="2400" dirty="0" err="1" smtClean="0"/>
              <a:t>acetylatie</a:t>
            </a:r>
            <a:r>
              <a:rPr lang="nl-NL" sz="2400" dirty="0" smtClean="0"/>
              <a:t> en DNA-</a:t>
            </a:r>
            <a:r>
              <a:rPr lang="nl-NL" sz="2400" dirty="0" err="1" smtClean="0"/>
              <a:t>methylatie</a:t>
            </a:r>
            <a:r>
              <a:rPr lang="nl-NL" sz="2400" dirty="0" smtClean="0"/>
              <a:t>.</a:t>
            </a:r>
          </a:p>
          <a:p>
            <a:endParaRPr lang="nl-NL" sz="2600" dirty="0" smtClean="0"/>
          </a:p>
        </p:txBody>
      </p:sp>
      <p:sp>
        <p:nvSpPr>
          <p:cNvPr id="5" name="Tekstvak 4">
            <a:hlinkClick r:id="rId3"/>
            <a:extLst>
              <a:ext uri="{FF2B5EF4-FFF2-40B4-BE49-F238E27FC236}">
                <a16:creationId xmlns:a16="http://schemas.microsoft.com/office/drawing/2014/main" id="{B8AC255C-9B8E-4145-8511-5A13B1A3FECD}"/>
              </a:ext>
            </a:extLst>
          </p:cNvPr>
          <p:cNvSpPr txBox="1"/>
          <p:nvPr/>
        </p:nvSpPr>
        <p:spPr>
          <a:xfrm>
            <a:off x="5126235" y="5738907"/>
            <a:ext cx="3080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/>
              <a:t>Filmpje: </a:t>
            </a:r>
            <a:r>
              <a:rPr lang="nl-NL" sz="2400" dirty="0" err="1" smtClean="0">
                <a:hlinkClick r:id="rId4"/>
              </a:rPr>
              <a:t>Epigenetica</a:t>
            </a:r>
            <a:endParaRPr lang="nl-NL" sz="2400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E8ACEE50-DC1B-9D42-9B71-7E89C25D4D01}"/>
              </a:ext>
            </a:extLst>
          </p:cNvPr>
          <p:cNvSpPr/>
          <p:nvPr/>
        </p:nvSpPr>
        <p:spPr>
          <a:xfrm>
            <a:off x="108012" y="3719527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6623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/>
          <p:cNvSpPr txBox="1"/>
          <p:nvPr/>
        </p:nvSpPr>
        <p:spPr>
          <a:xfrm>
            <a:off x="271889" y="148495"/>
            <a:ext cx="863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b="1" dirty="0" err="1" smtClean="0">
                <a:solidFill>
                  <a:srgbClr val="FF6600"/>
                </a:solidFill>
              </a:rPr>
              <a:t>Epigenetica</a:t>
            </a:r>
            <a:endParaRPr lang="nl-NL" sz="3600" b="1" dirty="0" smtClean="0">
              <a:solidFill>
                <a:srgbClr val="FF6600"/>
              </a:solidFill>
            </a:endParaRPr>
          </a:p>
          <a:p>
            <a:endParaRPr lang="nl-NL" dirty="0"/>
          </a:p>
          <a:p>
            <a:endParaRPr lang="nl-NL" dirty="0"/>
          </a:p>
        </p:txBody>
      </p:sp>
      <p:grpSp>
        <p:nvGrpSpPr>
          <p:cNvPr id="6" name="Groep 5"/>
          <p:cNvGrpSpPr/>
          <p:nvPr/>
        </p:nvGrpSpPr>
        <p:grpSpPr>
          <a:xfrm>
            <a:off x="271889" y="2690956"/>
            <a:ext cx="8681885" cy="3139321"/>
            <a:chOff x="344129" y="2963009"/>
            <a:chExt cx="8681885" cy="3139321"/>
          </a:xfrm>
        </p:grpSpPr>
        <p:pic>
          <p:nvPicPr>
            <p:cNvPr id="2" name="Afbeelding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8" t="58615" r="8100" b="2975"/>
            <a:stretch/>
          </p:blipFill>
          <p:spPr>
            <a:xfrm>
              <a:off x="363793" y="3506613"/>
              <a:ext cx="4444180" cy="2517059"/>
            </a:xfrm>
            <a:prstGeom prst="rect">
              <a:avLst/>
            </a:prstGeom>
          </p:spPr>
        </p:pic>
        <p:sp>
          <p:nvSpPr>
            <p:cNvPr id="4" name="Tekstvak 3"/>
            <p:cNvSpPr txBox="1"/>
            <p:nvPr/>
          </p:nvSpPr>
          <p:spPr>
            <a:xfrm>
              <a:off x="5043949" y="2963009"/>
              <a:ext cx="3982065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b="1" u="sng" dirty="0" smtClean="0"/>
                <a:t>Hongerwinter Nederland (1944-1945)</a:t>
              </a:r>
            </a:p>
            <a:p>
              <a:endParaRPr lang="nl-NL" dirty="0"/>
            </a:p>
            <a:p>
              <a:r>
                <a:rPr lang="nl-NL" dirty="0" smtClean="0"/>
                <a:t>Kinderen van vrouwen die  zwanger waren in deze periode en die geleden hebben in de hongerwinter:</a:t>
              </a:r>
            </a:p>
            <a:p>
              <a:endParaRPr lang="nl-NL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nl-NL" dirty="0" smtClean="0"/>
                <a:t>Meer obesitas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nl-NL" dirty="0" smtClean="0"/>
                <a:t>Hogere [cholesterol]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nl-NL" dirty="0" smtClean="0"/>
                <a:t>Meer diabetes type 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nl-NL" dirty="0" smtClean="0"/>
                <a:t>Meer schizofrenie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nl-NL" dirty="0" smtClean="0"/>
                <a:t>Hoger sterfte% na 68 jaar</a:t>
              </a:r>
              <a:endParaRPr lang="nl-NL" dirty="0"/>
            </a:p>
          </p:txBody>
        </p:sp>
        <p:sp>
          <p:nvSpPr>
            <p:cNvPr id="5" name="Tekstvak 4"/>
            <p:cNvSpPr txBox="1"/>
            <p:nvPr/>
          </p:nvSpPr>
          <p:spPr>
            <a:xfrm>
              <a:off x="344129" y="2963009"/>
              <a:ext cx="4532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 smtClean="0"/>
                <a:t>Voorbeeld </a:t>
              </a:r>
              <a:r>
                <a:rPr lang="nl-NL" dirty="0" err="1" smtClean="0"/>
                <a:t>epigenetisch</a:t>
              </a:r>
              <a:r>
                <a:rPr lang="nl-NL" dirty="0" smtClean="0"/>
                <a:t> effect</a:t>
              </a:r>
              <a:endParaRPr lang="nl-NL" dirty="0"/>
            </a:p>
          </p:txBody>
        </p:sp>
      </p:grpSp>
      <p:sp>
        <p:nvSpPr>
          <p:cNvPr id="7" name="Rechthoek 6"/>
          <p:cNvSpPr/>
          <p:nvPr/>
        </p:nvSpPr>
        <p:spPr>
          <a:xfrm>
            <a:off x="271889" y="975089"/>
            <a:ext cx="86049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l-NL" sz="2400" dirty="0" err="1">
                <a:solidFill>
                  <a:prstClr val="black"/>
                </a:solidFill>
              </a:rPr>
              <a:t>Epigenetische</a:t>
            </a:r>
            <a:r>
              <a:rPr lang="nl-NL" sz="2400" dirty="0">
                <a:solidFill>
                  <a:prstClr val="black"/>
                </a:solidFill>
              </a:rPr>
              <a:t> effecten zijn </a:t>
            </a:r>
            <a:r>
              <a:rPr lang="nl-NL" sz="2400" dirty="0" err="1" smtClean="0">
                <a:solidFill>
                  <a:prstClr val="black"/>
                </a:solidFill>
              </a:rPr>
              <a:t>overerfbaar</a:t>
            </a:r>
            <a:r>
              <a:rPr lang="nl-NL" sz="2400" dirty="0" smtClean="0">
                <a:solidFill>
                  <a:prstClr val="black"/>
                </a:solidFill>
              </a:rPr>
              <a:t> </a:t>
            </a:r>
            <a:r>
              <a:rPr lang="nl-NL" sz="2400" dirty="0">
                <a:solidFill>
                  <a:prstClr val="black"/>
                </a:solidFill>
              </a:rPr>
              <a:t>(tweelingen, stress/honger tijdens zwangerschap, mishandeling/stress tijdens opgroeien, alcohol gebruik generaties ervoor</a:t>
            </a:r>
            <a:r>
              <a:rPr lang="nl-NL" sz="2400" dirty="0" smtClean="0">
                <a:solidFill>
                  <a:prstClr val="black"/>
                </a:solidFill>
              </a:rPr>
              <a:t>), maar omkeerbaar (kost tijd).</a:t>
            </a:r>
            <a:endParaRPr lang="nl-NL" sz="2400" dirty="0">
              <a:solidFill>
                <a:prstClr val="black"/>
              </a:solidFill>
            </a:endParaRP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199" y="4975335"/>
            <a:ext cx="3233935" cy="170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02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1247" y="153530"/>
            <a:ext cx="8558213" cy="849312"/>
          </a:xfrm>
        </p:spPr>
        <p:txBody>
          <a:bodyPr>
            <a:normAutofit/>
          </a:bodyPr>
          <a:lstStyle/>
          <a:p>
            <a:r>
              <a:rPr lang="en-US" sz="4000" b="1" dirty="0" err="1" smtClean="0">
                <a:solidFill>
                  <a:srgbClr val="FF6600"/>
                </a:solidFill>
                <a:latin typeface="+mn-lt"/>
              </a:rPr>
              <a:t>Epigenetica</a:t>
            </a:r>
            <a:r>
              <a:rPr lang="en-US" sz="4000" b="1" dirty="0" smtClean="0">
                <a:solidFill>
                  <a:srgbClr val="FF6600"/>
                </a:solidFill>
                <a:latin typeface="+mn-lt"/>
              </a:rPr>
              <a:t>​</a:t>
            </a:r>
            <a:endParaRPr lang="en-US" sz="4000" b="1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09377" y="1288013"/>
            <a:ext cx="7886700" cy="4351338"/>
          </a:xfrm>
        </p:spPr>
        <p:txBody>
          <a:bodyPr/>
          <a:lstStyle/>
          <a:p>
            <a:pPr marL="0" indent="0" fontAlgn="base">
              <a:buNone/>
            </a:pPr>
            <a:r>
              <a:rPr lang="en-US" b="1" dirty="0" err="1" smtClean="0"/>
              <a:t>Schizofrenie</a:t>
            </a:r>
            <a:r>
              <a:rPr lang="en-US" b="1" dirty="0" smtClean="0"/>
              <a:t> in </a:t>
            </a:r>
            <a:r>
              <a:rPr lang="en-US" b="1" dirty="0" err="1" smtClean="0"/>
              <a:t>tweelingen</a:t>
            </a:r>
            <a:endParaRPr lang="en-US" dirty="0" smtClean="0"/>
          </a:p>
          <a:p>
            <a:pPr fontAlgn="base"/>
            <a:r>
              <a:rPr lang="en-US" dirty="0" smtClean="0"/>
              <a:t>1</a:t>
            </a:r>
            <a:r>
              <a:rPr lang="en-US" dirty="0"/>
              <a:t>% </a:t>
            </a:r>
            <a:r>
              <a:rPr lang="nl-NL" dirty="0"/>
              <a:t>kans</a:t>
            </a:r>
            <a:r>
              <a:rPr lang="en-US" dirty="0"/>
              <a:t> </a:t>
            </a:r>
            <a:r>
              <a:rPr lang="en-US" dirty="0" smtClean="0"/>
              <a:t>op </a:t>
            </a:r>
            <a:r>
              <a:rPr lang="en-US" dirty="0" err="1" smtClean="0"/>
              <a:t>Schizofrenie</a:t>
            </a:r>
            <a:r>
              <a:rPr lang="en-US" dirty="0" smtClean="0"/>
              <a:t> in</a:t>
            </a:r>
            <a:r>
              <a:rPr lang="en-US" dirty="0"/>
              <a:t> </a:t>
            </a:r>
            <a:r>
              <a:rPr lang="en-US" dirty="0" smtClean="0"/>
              <a:t>hele </a:t>
            </a:r>
            <a:r>
              <a:rPr lang="en-US" dirty="0" err="1" smtClean="0"/>
              <a:t>bevolking</a:t>
            </a:r>
            <a:r>
              <a:rPr lang="en-US" dirty="0"/>
              <a:t>​</a:t>
            </a:r>
          </a:p>
          <a:p>
            <a:pPr fontAlgn="base"/>
            <a:r>
              <a:rPr lang="en-US" dirty="0"/>
              <a:t>15% </a:t>
            </a:r>
            <a:r>
              <a:rPr lang="en-US" dirty="0" err="1"/>
              <a:t>kans</a:t>
            </a:r>
            <a:r>
              <a:rPr lang="en-US" dirty="0"/>
              <a:t> in </a:t>
            </a:r>
            <a:r>
              <a:rPr lang="nl-NL" dirty="0"/>
              <a:t>twee-eiige</a:t>
            </a:r>
            <a:r>
              <a:rPr lang="en-US" dirty="0"/>
              <a:t> </a:t>
            </a:r>
            <a:r>
              <a:rPr lang="en-US" dirty="0" err="1" smtClean="0"/>
              <a:t>tweeling</a:t>
            </a:r>
            <a:r>
              <a:rPr lang="en-US" dirty="0" smtClean="0"/>
              <a:t>​</a:t>
            </a:r>
            <a:endParaRPr lang="en-US" dirty="0"/>
          </a:p>
          <a:p>
            <a:pPr fontAlgn="base"/>
            <a:r>
              <a:rPr lang="en-US" dirty="0"/>
              <a:t>50% </a:t>
            </a:r>
            <a:r>
              <a:rPr lang="en-US" dirty="0" err="1"/>
              <a:t>kans</a:t>
            </a:r>
            <a:r>
              <a:rPr lang="en-US" dirty="0"/>
              <a:t> in </a:t>
            </a:r>
            <a:r>
              <a:rPr lang="nl-NL" dirty="0"/>
              <a:t>eeneiige</a:t>
            </a:r>
            <a:r>
              <a:rPr lang="en-US" dirty="0"/>
              <a:t> </a:t>
            </a:r>
            <a:r>
              <a:rPr lang="en-US" dirty="0" err="1" smtClean="0"/>
              <a:t>tweeling</a:t>
            </a:r>
            <a:r>
              <a:rPr lang="en-US" dirty="0" smtClean="0"/>
              <a:t>​</a:t>
            </a:r>
            <a:endParaRPr lang="en-US" dirty="0"/>
          </a:p>
          <a:p>
            <a:pPr marL="0" indent="0" fontAlgn="base">
              <a:buNone/>
            </a:pPr>
            <a:endParaRPr lang="en-US" dirty="0"/>
          </a:p>
          <a:p>
            <a:pPr fontAlgn="base"/>
            <a:r>
              <a:rPr lang="en-US" dirty="0" err="1"/>
              <a:t>Waarom</a:t>
            </a:r>
            <a:r>
              <a:rPr lang="en-US" dirty="0"/>
              <a:t> </a:t>
            </a:r>
            <a:r>
              <a:rPr lang="en-US" dirty="0" err="1"/>
              <a:t>niet</a:t>
            </a:r>
            <a:r>
              <a:rPr lang="en-US" dirty="0"/>
              <a:t> 100%??​</a:t>
            </a:r>
          </a:p>
          <a:p>
            <a:pPr marL="0" indent="0" fontAlgn="base">
              <a:buNone/>
            </a:pPr>
            <a:endParaRPr lang="en-US" dirty="0"/>
          </a:p>
        </p:txBody>
      </p:sp>
      <p:pic>
        <p:nvPicPr>
          <p:cNvPr id="2058" name="Picture 10" descr="Afbeeldingsresultaat voor identical twi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817" y="3828191"/>
            <a:ext cx="2898774" cy="266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>
            <a:hlinkClick r:id="rId4"/>
            <a:extLst>
              <a:ext uri="{FF2B5EF4-FFF2-40B4-BE49-F238E27FC236}">
                <a16:creationId xmlns:a16="http://schemas.microsoft.com/office/drawing/2014/main" id="{B8AC255C-9B8E-4145-8511-5A13B1A3FECD}"/>
              </a:ext>
            </a:extLst>
          </p:cNvPr>
          <p:cNvSpPr txBox="1"/>
          <p:nvPr/>
        </p:nvSpPr>
        <p:spPr>
          <a:xfrm>
            <a:off x="500062" y="5472410"/>
            <a:ext cx="5099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/>
              <a:t>Filmpje: </a:t>
            </a:r>
            <a:r>
              <a:rPr lang="nl-NL" sz="2400" dirty="0" err="1" smtClean="0">
                <a:hlinkClick r:id="rId5"/>
              </a:rPr>
              <a:t>Epigenetica</a:t>
            </a:r>
            <a:r>
              <a:rPr lang="nl-NL" sz="2400" dirty="0" smtClean="0"/>
              <a:t> in tweelingen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213847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/>
          <p:cNvSpPr/>
          <p:nvPr/>
        </p:nvSpPr>
        <p:spPr>
          <a:xfrm>
            <a:off x="0" y="2691581"/>
            <a:ext cx="9144000" cy="737419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ekstvak 3"/>
          <p:cNvSpPr txBox="1"/>
          <p:nvPr/>
        </p:nvSpPr>
        <p:spPr>
          <a:xfrm>
            <a:off x="7374" y="1190912"/>
            <a:ext cx="9143999" cy="492443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NL" sz="2600" dirty="0" smtClean="0"/>
              <a:t>Pauze: 5 minuten</a:t>
            </a:r>
            <a:endParaRPr lang="nl-NL" sz="2600" dirty="0"/>
          </a:p>
        </p:txBody>
      </p:sp>
      <p:cxnSp>
        <p:nvCxnSpPr>
          <p:cNvPr id="7" name="Rechte verbindingslijn 6"/>
          <p:cNvCxnSpPr/>
          <p:nvPr/>
        </p:nvCxnSpPr>
        <p:spPr>
          <a:xfrm>
            <a:off x="0" y="2278626"/>
            <a:ext cx="9144000" cy="73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>
            <a:off x="7374" y="2132367"/>
            <a:ext cx="0" cy="2802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>
            <a:off x="9126793" y="2132367"/>
            <a:ext cx="0" cy="2802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/>
          <p:cNvCxnSpPr/>
          <p:nvPr/>
        </p:nvCxnSpPr>
        <p:spPr>
          <a:xfrm>
            <a:off x="1831258" y="2132367"/>
            <a:ext cx="0" cy="2802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/>
          <p:cNvCxnSpPr/>
          <p:nvPr/>
        </p:nvCxnSpPr>
        <p:spPr>
          <a:xfrm>
            <a:off x="3655142" y="2132367"/>
            <a:ext cx="0" cy="2802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/>
          <p:cNvCxnSpPr/>
          <p:nvPr/>
        </p:nvCxnSpPr>
        <p:spPr>
          <a:xfrm>
            <a:off x="5479026" y="2132367"/>
            <a:ext cx="0" cy="2802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3"/>
          <p:cNvCxnSpPr/>
          <p:nvPr/>
        </p:nvCxnSpPr>
        <p:spPr>
          <a:xfrm>
            <a:off x="7302910" y="2132367"/>
            <a:ext cx="0" cy="2802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22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B3879-2F2A-8A41-8215-F820883F97C0}"/>
              </a:ext>
            </a:extLst>
          </p:cNvPr>
          <p:cNvSpPr txBox="1">
            <a:spLocks/>
          </p:cNvSpPr>
          <p:nvPr/>
        </p:nvSpPr>
        <p:spPr>
          <a:xfrm>
            <a:off x="305637" y="116632"/>
            <a:ext cx="8628501" cy="82774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4000" b="1" dirty="0">
                <a:solidFill>
                  <a:srgbClr val="FF6600"/>
                </a:solidFill>
                <a:latin typeface="+mn-lt"/>
              </a:rPr>
              <a:t>Regulatie genexpressie in eukaryoten</a:t>
            </a:r>
          </a:p>
        </p:txBody>
      </p:sp>
      <p:pic>
        <p:nvPicPr>
          <p:cNvPr id="6" name="Picture 2" descr="D:\Books\Biology_Campbell_Figures\18_labeled_images\18_06_EukGeneRegulation-L.jpg">
            <a:extLst>
              <a:ext uri="{FF2B5EF4-FFF2-40B4-BE49-F238E27FC236}">
                <a16:creationId xmlns:a16="http://schemas.microsoft.com/office/drawing/2014/main" id="{FE925712-D73F-524C-9B50-7B88D87BC9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6"/>
          <a:stretch/>
        </p:blipFill>
        <p:spPr bwMode="auto">
          <a:xfrm>
            <a:off x="341351" y="1052736"/>
            <a:ext cx="2488394" cy="564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2">
            <a:extLst>
              <a:ext uri="{FF2B5EF4-FFF2-40B4-BE49-F238E27FC236}">
                <a16:creationId xmlns:a16="http://schemas.microsoft.com/office/drawing/2014/main" id="{7304DE2A-E90A-1A4B-9C2F-1639EC8594B2}"/>
              </a:ext>
            </a:extLst>
          </p:cNvPr>
          <p:cNvGrpSpPr/>
          <p:nvPr/>
        </p:nvGrpSpPr>
        <p:grpSpPr>
          <a:xfrm>
            <a:off x="3085233" y="1448115"/>
            <a:ext cx="3630360" cy="604144"/>
            <a:chOff x="6450219" y="1287072"/>
            <a:chExt cx="7589412" cy="921411"/>
          </a:xfrm>
        </p:grpSpPr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D40C73C1-518F-2A40-9921-5C443BD523AD}"/>
                </a:ext>
              </a:extLst>
            </p:cNvPr>
            <p:cNvSpPr txBox="1"/>
            <p:nvPr/>
          </p:nvSpPr>
          <p:spPr>
            <a:xfrm>
              <a:off x="7054381" y="1400682"/>
              <a:ext cx="6985250" cy="704109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NL" sz="2400" dirty="0" smtClean="0">
                  <a:solidFill>
                    <a:schemeClr val="bg1">
                      <a:lumMod val="65000"/>
                    </a:schemeClr>
                  </a:solidFill>
                </a:rPr>
                <a:t>Chromatine modificaties</a:t>
              </a:r>
              <a:endParaRPr lang="en-GB" sz="2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Right Brace 6">
              <a:extLst>
                <a:ext uri="{FF2B5EF4-FFF2-40B4-BE49-F238E27FC236}">
                  <a16:creationId xmlns:a16="http://schemas.microsoft.com/office/drawing/2014/main" id="{4ED3416C-0C31-9C4B-9F91-FF0A2536671C}"/>
                </a:ext>
              </a:extLst>
            </p:cNvPr>
            <p:cNvSpPr/>
            <p:nvPr/>
          </p:nvSpPr>
          <p:spPr>
            <a:xfrm>
              <a:off x="6450219" y="1287072"/>
              <a:ext cx="229734" cy="921411"/>
            </a:xfrm>
            <a:prstGeom prst="rightBrac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4" name="Groep 3"/>
          <p:cNvGrpSpPr/>
          <p:nvPr/>
        </p:nvGrpSpPr>
        <p:grpSpPr>
          <a:xfrm>
            <a:off x="3085233" y="2113613"/>
            <a:ext cx="5848905" cy="1759332"/>
            <a:chOff x="3085233" y="2113613"/>
            <a:chExt cx="5848905" cy="1759332"/>
          </a:xfrm>
        </p:grpSpPr>
        <p:grpSp>
          <p:nvGrpSpPr>
            <p:cNvPr id="7" name="Group 2">
              <a:extLst>
                <a:ext uri="{FF2B5EF4-FFF2-40B4-BE49-F238E27FC236}">
                  <a16:creationId xmlns:a16="http://schemas.microsoft.com/office/drawing/2014/main" id="{7304DE2A-E90A-1A4B-9C2F-1639EC8594B2}"/>
                </a:ext>
              </a:extLst>
            </p:cNvPr>
            <p:cNvGrpSpPr/>
            <p:nvPr/>
          </p:nvGrpSpPr>
          <p:grpSpPr>
            <a:xfrm>
              <a:off x="3085233" y="2113613"/>
              <a:ext cx="3420342" cy="604144"/>
              <a:chOff x="6450219" y="1287072"/>
              <a:chExt cx="7150361" cy="921411"/>
            </a:xfrm>
          </p:grpSpPr>
          <p:sp>
            <p:nvSpPr>
              <p:cNvPr id="8" name="TextBox 4">
                <a:extLst>
                  <a:ext uri="{FF2B5EF4-FFF2-40B4-BE49-F238E27FC236}">
                    <a16:creationId xmlns:a16="http://schemas.microsoft.com/office/drawing/2014/main" id="{D40C73C1-518F-2A40-9921-5C443BD523AD}"/>
                  </a:ext>
                </a:extLst>
              </p:cNvPr>
              <p:cNvSpPr txBox="1"/>
              <p:nvPr/>
            </p:nvSpPr>
            <p:spPr>
              <a:xfrm>
                <a:off x="7054381" y="1400682"/>
                <a:ext cx="6546199" cy="70410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nl-NL" sz="2400" dirty="0" smtClean="0"/>
                  <a:t>Transcriptie regulatie</a:t>
                </a:r>
                <a:endParaRPr lang="en-GB" sz="2400" dirty="0"/>
              </a:p>
            </p:txBody>
          </p:sp>
          <p:sp>
            <p:nvSpPr>
              <p:cNvPr id="9" name="Right Brace 6">
                <a:extLst>
                  <a:ext uri="{FF2B5EF4-FFF2-40B4-BE49-F238E27FC236}">
                    <a16:creationId xmlns:a16="http://schemas.microsoft.com/office/drawing/2014/main" id="{4ED3416C-0C31-9C4B-9F91-FF0A2536671C}"/>
                  </a:ext>
                </a:extLst>
              </p:cNvPr>
              <p:cNvSpPr/>
              <p:nvPr/>
            </p:nvSpPr>
            <p:spPr>
              <a:xfrm>
                <a:off x="6450219" y="1287072"/>
                <a:ext cx="229734" cy="921411"/>
              </a:xfrm>
              <a:prstGeom prst="righ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2400"/>
              </a:p>
            </p:txBody>
          </p:sp>
        </p:grpSp>
        <p:sp>
          <p:nvSpPr>
            <p:cNvPr id="3" name="Tekstvak 2"/>
            <p:cNvSpPr txBox="1"/>
            <p:nvPr/>
          </p:nvSpPr>
          <p:spPr>
            <a:xfrm>
              <a:off x="4220452" y="2949615"/>
              <a:ext cx="47136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nl-NL" dirty="0" err="1" smtClean="0"/>
                <a:t>Basis-niveau</a:t>
              </a:r>
              <a:endParaRPr lang="nl-NL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nl-NL" dirty="0" smtClean="0"/>
                <a:t>Extra: 	meer dan basis (</a:t>
              </a:r>
              <a:r>
                <a:rPr lang="nl-NL" dirty="0" err="1" smtClean="0"/>
                <a:t>geinduceerd</a:t>
              </a:r>
              <a:r>
                <a:rPr lang="nl-NL" dirty="0" smtClean="0"/>
                <a:t>) of 	minder dan basis (geremd, </a:t>
              </a:r>
              <a:r>
                <a:rPr lang="nl-NL" dirty="0" err="1" smtClean="0"/>
                <a:t>repressed</a:t>
              </a:r>
              <a:r>
                <a:rPr lang="nl-NL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793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17_08TranscripInitiation_L"/>
          <p:cNvPicPr>
            <a:picLocks noGrp="1" noChangeAspect="1" noChangeArrowheads="1"/>
          </p:cNvPicPr>
          <p:nvPr>
            <p:ph/>
          </p:nvPr>
        </p:nvPicPr>
        <p:blipFill rotWithShape="1">
          <a:blip r:embed="rId3" cstate="print"/>
          <a:srcRect t="20296"/>
          <a:stretch/>
        </p:blipFill>
        <p:spPr>
          <a:xfrm>
            <a:off x="5454305" y="1109935"/>
            <a:ext cx="3161058" cy="5055823"/>
          </a:xfrm>
          <a:noFill/>
          <a:ln/>
        </p:spPr>
      </p:pic>
      <p:sp>
        <p:nvSpPr>
          <p:cNvPr id="4" name="Tekstvak 3"/>
          <p:cNvSpPr txBox="1"/>
          <p:nvPr/>
        </p:nvSpPr>
        <p:spPr>
          <a:xfrm>
            <a:off x="342900" y="1560355"/>
            <a:ext cx="45148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u="sng" dirty="0" smtClean="0"/>
              <a:t>Basis</a:t>
            </a:r>
            <a:r>
              <a:rPr lang="nl-NL" sz="2400" dirty="0" smtClean="0"/>
              <a:t> </a:t>
            </a:r>
            <a:r>
              <a:rPr lang="nl-NL" sz="2400" dirty="0" err="1" smtClean="0"/>
              <a:t>promoter</a:t>
            </a:r>
            <a:r>
              <a:rPr lang="nl-NL" sz="2400" dirty="0" smtClean="0"/>
              <a:t>-sequentie en bijbehorende algemene transcriptiefactoren (altijd nodig voor transcriptie initiatie)</a:t>
            </a:r>
          </a:p>
          <a:p>
            <a:endParaRPr lang="nl-NL" sz="2400" dirty="0"/>
          </a:p>
          <a:p>
            <a:r>
              <a:rPr lang="nl-NL" sz="2400" u="sng" dirty="0" smtClean="0"/>
              <a:t>Extra</a:t>
            </a:r>
            <a:r>
              <a:rPr lang="nl-NL" sz="2400" dirty="0" smtClean="0"/>
              <a:t>: Specifieke sequenties (meestal upstream van de </a:t>
            </a:r>
            <a:r>
              <a:rPr lang="nl-NL" sz="2400" dirty="0" err="1" smtClean="0"/>
              <a:t>promoter</a:t>
            </a:r>
            <a:r>
              <a:rPr lang="nl-NL" sz="2400" dirty="0" smtClean="0"/>
              <a:t> sequentie) en bijbehorende specifieke transcriptiefactoren voor extra veel of juist rem op transcriptie</a:t>
            </a:r>
            <a:endParaRPr lang="en-US" sz="24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09228" y="102345"/>
            <a:ext cx="8640960" cy="9692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smtClean="0">
                <a:solidFill>
                  <a:srgbClr val="FF6600"/>
                </a:solidFill>
                <a:latin typeface="+mn-lt"/>
              </a:rPr>
              <a:t>Transcriptionele Regulatie</a:t>
            </a:r>
            <a:endParaRPr lang="nl-NL" b="1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7" name="Tekstvak 6"/>
          <p:cNvSpPr txBox="1"/>
          <p:nvPr/>
        </p:nvSpPr>
        <p:spPr>
          <a:xfrm>
            <a:off x="5815013" y="6204130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Basis transcriptie initiatie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56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228" y="102345"/>
            <a:ext cx="8640960" cy="969218"/>
          </a:xfrm>
        </p:spPr>
        <p:txBody>
          <a:bodyPr>
            <a:noAutofit/>
          </a:bodyPr>
          <a:lstStyle/>
          <a:p>
            <a:pPr algn="l"/>
            <a:r>
              <a:rPr lang="nl-NL" b="1" dirty="0" err="1" smtClean="0">
                <a:solidFill>
                  <a:srgbClr val="FF6600"/>
                </a:solidFill>
                <a:latin typeface="+mn-lt"/>
              </a:rPr>
              <a:t>Transcriptionele</a:t>
            </a:r>
            <a:r>
              <a:rPr lang="nl-NL" b="1" dirty="0" smtClean="0">
                <a:solidFill>
                  <a:srgbClr val="FF6600"/>
                </a:solidFill>
                <a:latin typeface="+mn-lt"/>
              </a:rPr>
              <a:t> Regulatie</a:t>
            </a:r>
            <a:endParaRPr lang="nl-NL" b="1" dirty="0">
              <a:solidFill>
                <a:srgbClr val="FF6600"/>
              </a:solidFill>
              <a:latin typeface="+mn-lt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76" y="2405556"/>
            <a:ext cx="8589264" cy="1706880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275634" y="1071563"/>
            <a:ext cx="85081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dirty="0" smtClean="0"/>
              <a:t>Overzicht van een eukaryoot gen en het bijbehorende </a:t>
            </a:r>
            <a:r>
              <a:rPr lang="nl-NL" sz="2200" dirty="0" err="1" smtClean="0"/>
              <a:t>regulatoire</a:t>
            </a:r>
            <a:r>
              <a:rPr lang="nl-NL" sz="2200" dirty="0" smtClean="0"/>
              <a:t> gebied</a:t>
            </a:r>
            <a:endParaRPr lang="nl-NL" sz="2200" dirty="0"/>
          </a:p>
        </p:txBody>
      </p:sp>
    </p:spTree>
    <p:extLst>
      <p:ext uri="{BB962C8B-B14F-4D97-AF65-F5344CB8AC3E}">
        <p14:creationId xmlns:p14="http://schemas.microsoft.com/office/powerpoint/2010/main" val="230645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241" y="198165"/>
            <a:ext cx="8640960" cy="969218"/>
          </a:xfrm>
        </p:spPr>
        <p:txBody>
          <a:bodyPr>
            <a:noAutofit/>
          </a:bodyPr>
          <a:lstStyle/>
          <a:p>
            <a:pPr algn="l"/>
            <a:r>
              <a:rPr lang="nl-NL" b="1" dirty="0" err="1" smtClean="0">
                <a:solidFill>
                  <a:srgbClr val="FF6600"/>
                </a:solidFill>
                <a:latin typeface="+mn-lt"/>
              </a:rPr>
              <a:t>Transcriptionele</a:t>
            </a:r>
            <a:r>
              <a:rPr lang="nl-NL" b="1" dirty="0" smtClean="0">
                <a:solidFill>
                  <a:srgbClr val="FF6600"/>
                </a:solidFill>
                <a:latin typeface="+mn-lt"/>
              </a:rPr>
              <a:t> Regulatie</a:t>
            </a:r>
            <a:endParaRPr lang="nl-NL" b="1" dirty="0">
              <a:solidFill>
                <a:srgbClr val="FF6600"/>
              </a:solidFill>
              <a:latin typeface="+mn-lt"/>
            </a:endParaRPr>
          </a:p>
        </p:txBody>
      </p:sp>
      <p:pic>
        <p:nvPicPr>
          <p:cNvPr id="2051" name="Picture 3" descr="D:\Books\Biology_Campbell_Figures\18_labeled_images\18_08_EukTranscription-L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09" b="69685"/>
          <a:stretch/>
        </p:blipFill>
        <p:spPr bwMode="auto">
          <a:xfrm>
            <a:off x="309241" y="1871042"/>
            <a:ext cx="7929330" cy="204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/>
          <p:cNvSpPr txBox="1"/>
          <p:nvPr/>
        </p:nvSpPr>
        <p:spPr>
          <a:xfrm>
            <a:off x="207640" y="4350702"/>
            <a:ext cx="89363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u="sng" dirty="0" smtClean="0"/>
              <a:t>Basis</a:t>
            </a:r>
            <a:r>
              <a:rPr lang="nl-NL" sz="2400" dirty="0" smtClean="0"/>
              <a:t>: </a:t>
            </a:r>
            <a:r>
              <a:rPr lang="nl-NL" sz="2400" dirty="0" err="1" smtClean="0"/>
              <a:t>Proximal</a:t>
            </a:r>
            <a:r>
              <a:rPr lang="nl-NL" sz="2400" dirty="0" smtClean="0"/>
              <a:t> control </a:t>
            </a:r>
            <a:r>
              <a:rPr lang="nl-NL" sz="2400" dirty="0" err="1" smtClean="0"/>
              <a:t>elements</a:t>
            </a:r>
            <a:r>
              <a:rPr lang="nl-NL" sz="2400" dirty="0" smtClean="0"/>
              <a:t> </a:t>
            </a:r>
            <a:r>
              <a:rPr lang="nl-NL" sz="2400" dirty="0" smtClean="0">
                <a:sym typeface="Wingdings" panose="05000000000000000000" pitchFamily="2" charset="2"/>
              </a:rPr>
              <a:t> </a:t>
            </a:r>
            <a:r>
              <a:rPr lang="nl-NL" sz="2400" dirty="0" err="1" smtClean="0">
                <a:sym typeface="Wingdings" panose="05000000000000000000" pitchFamily="2" charset="2"/>
              </a:rPr>
              <a:t>promoter</a:t>
            </a:r>
            <a:r>
              <a:rPr lang="nl-NL" sz="2400" dirty="0" smtClean="0">
                <a:sym typeface="Wingdings" panose="05000000000000000000" pitchFamily="2" charset="2"/>
              </a:rPr>
              <a:t> en dichtbij de </a:t>
            </a:r>
            <a:r>
              <a:rPr lang="nl-NL" sz="2400" dirty="0" err="1" smtClean="0">
                <a:sym typeface="Wingdings" panose="05000000000000000000" pitchFamily="2" charset="2"/>
              </a:rPr>
              <a:t>promoter</a:t>
            </a:r>
            <a:endParaRPr lang="nl-NL" sz="2400" dirty="0" smtClean="0">
              <a:sym typeface="Wingdings" panose="05000000000000000000" pitchFamily="2" charset="2"/>
            </a:endParaRPr>
          </a:p>
          <a:p>
            <a:r>
              <a:rPr lang="nl-NL" sz="2400" u="sng" dirty="0" smtClean="0">
                <a:sym typeface="Wingdings" panose="05000000000000000000" pitchFamily="2" charset="2"/>
              </a:rPr>
              <a:t>Extra</a:t>
            </a:r>
            <a:r>
              <a:rPr lang="nl-NL" sz="2400" dirty="0" smtClean="0">
                <a:sym typeface="Wingdings" panose="05000000000000000000" pitchFamily="2" charset="2"/>
              </a:rPr>
              <a:t>: </a:t>
            </a:r>
            <a:r>
              <a:rPr lang="nl-NL" sz="2400" dirty="0" err="1" smtClean="0">
                <a:sym typeface="Wingdings" panose="05000000000000000000" pitchFamily="2" charset="2"/>
              </a:rPr>
              <a:t>Distal</a:t>
            </a:r>
            <a:r>
              <a:rPr lang="nl-NL" sz="2400" dirty="0" smtClean="0">
                <a:sym typeface="Wingdings" panose="05000000000000000000" pitchFamily="2" charset="2"/>
              </a:rPr>
              <a:t> control </a:t>
            </a:r>
            <a:r>
              <a:rPr lang="nl-NL" sz="2400" dirty="0" err="1" smtClean="0">
                <a:sym typeface="Wingdings" panose="05000000000000000000" pitchFamily="2" charset="2"/>
              </a:rPr>
              <a:t>elements</a:t>
            </a:r>
            <a:r>
              <a:rPr lang="nl-NL" sz="2400" dirty="0" smtClean="0">
                <a:sym typeface="Wingdings" panose="05000000000000000000" pitchFamily="2" charset="2"/>
              </a:rPr>
              <a:t>  iets verder weg gelegen van de </a:t>
            </a:r>
            <a:r>
              <a:rPr lang="nl-NL" sz="2400" dirty="0" err="1" smtClean="0">
                <a:sym typeface="Wingdings" panose="05000000000000000000" pitchFamily="2" charset="2"/>
              </a:rPr>
              <a:t>promoter</a:t>
            </a:r>
            <a:endParaRPr lang="nl-NL" sz="2400" dirty="0" smtClean="0">
              <a:sym typeface="Wingdings" panose="05000000000000000000" pitchFamily="2" charset="2"/>
            </a:endParaRPr>
          </a:p>
          <a:p>
            <a:endParaRPr lang="nl-NL" sz="2400" dirty="0">
              <a:sym typeface="Wingdings" panose="05000000000000000000" pitchFamily="2" charset="2"/>
            </a:endParaRPr>
          </a:p>
          <a:p>
            <a:r>
              <a:rPr lang="nl-NL" sz="2400" dirty="0" smtClean="0">
                <a:sym typeface="Wingdings" panose="05000000000000000000" pitchFamily="2" charset="2"/>
              </a:rPr>
              <a:t>Aan al deze sequenties kunnen </a:t>
            </a:r>
            <a:r>
              <a:rPr lang="nl-NL" sz="2400" u="sng" dirty="0" smtClean="0">
                <a:sym typeface="Wingdings" panose="05000000000000000000" pitchFamily="2" charset="2"/>
              </a:rPr>
              <a:t>specifieke transcriptie factoren </a:t>
            </a:r>
            <a:r>
              <a:rPr lang="nl-NL" sz="2400" dirty="0" smtClean="0">
                <a:sym typeface="Wingdings" panose="05000000000000000000" pitchFamily="2" charset="2"/>
              </a:rPr>
              <a:t>binden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5111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D:\Books\Biology_Campbell_Figures\18_labeled_images\18_09MyoDStructure-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26" y="2529625"/>
            <a:ext cx="6177732" cy="432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88058" y="220092"/>
            <a:ext cx="8640960" cy="9692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 err="1" smtClean="0">
                <a:solidFill>
                  <a:srgbClr val="FF6600"/>
                </a:solidFill>
                <a:latin typeface="+mn-lt"/>
              </a:rPr>
              <a:t>Transcriptionele</a:t>
            </a:r>
            <a:r>
              <a:rPr lang="nl-NL" b="1" dirty="0" smtClean="0">
                <a:solidFill>
                  <a:srgbClr val="FF6600"/>
                </a:solidFill>
                <a:latin typeface="+mn-lt"/>
              </a:rPr>
              <a:t> Regulatie </a:t>
            </a:r>
            <a:endParaRPr lang="nl-NL" b="1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833120" y="1148080"/>
            <a:ext cx="8104458" cy="1241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smtClean="0"/>
              <a:t>Transcriptie factoren hebben meestal 2 functionele domeinen:</a:t>
            </a:r>
          </a:p>
          <a:p>
            <a:r>
              <a:rPr lang="nl-NL" sz="2400" dirty="0"/>
              <a:t>	</a:t>
            </a:r>
            <a:r>
              <a:rPr lang="nl-NL" sz="2400" dirty="0" smtClean="0"/>
              <a:t>- DNA </a:t>
            </a:r>
            <a:r>
              <a:rPr lang="nl-NL" sz="2400" dirty="0" err="1" smtClean="0"/>
              <a:t>bindings</a:t>
            </a:r>
            <a:r>
              <a:rPr lang="nl-NL" sz="2400" dirty="0" smtClean="0"/>
              <a:t> domein</a:t>
            </a:r>
          </a:p>
          <a:p>
            <a:r>
              <a:rPr lang="nl-NL" sz="2400" dirty="0"/>
              <a:t>	</a:t>
            </a:r>
            <a:r>
              <a:rPr lang="nl-NL" sz="2400" dirty="0" smtClean="0"/>
              <a:t>- Activatie domein</a:t>
            </a:r>
            <a:endParaRPr lang="en-US" sz="2400" dirty="0"/>
          </a:p>
        </p:txBody>
      </p:sp>
      <p:sp>
        <p:nvSpPr>
          <p:cNvPr id="2" name="Rechthoek 1"/>
          <p:cNvSpPr/>
          <p:nvPr/>
        </p:nvSpPr>
        <p:spPr>
          <a:xfrm>
            <a:off x="7124172" y="2576199"/>
            <a:ext cx="1687319" cy="83099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nl-NL" sz="2400" dirty="0">
                <a:solidFill>
                  <a:prstClr val="black"/>
                </a:solidFill>
              </a:rPr>
              <a:t>Transcriptie </a:t>
            </a:r>
            <a:r>
              <a:rPr lang="nl-NL" sz="2400" dirty="0" smtClean="0">
                <a:solidFill>
                  <a:prstClr val="black"/>
                </a:solidFill>
              </a:rPr>
              <a:t>factor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085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Books\Biology_Campbell_Figures\18_labeled_images\18_10ActivatorAction_1-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832" y="1367958"/>
            <a:ext cx="5985258" cy="514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D:\Books\Biology_Campbell_Figures\18_labeled_images\18_10ActivatorAction_2-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831" y="1367958"/>
            <a:ext cx="5985258" cy="514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:\Books\Biology_Campbell_Figures\18_labeled_images\18_10ActivatorAction_3-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830" y="1386636"/>
            <a:ext cx="5985258" cy="514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388058" y="220092"/>
            <a:ext cx="8640960" cy="9692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 err="1" smtClean="0">
                <a:solidFill>
                  <a:srgbClr val="FF6600"/>
                </a:solidFill>
                <a:latin typeface="+mn-lt"/>
              </a:rPr>
              <a:t>Transcriptionele</a:t>
            </a:r>
            <a:r>
              <a:rPr lang="nl-NL" b="1" dirty="0" smtClean="0">
                <a:solidFill>
                  <a:srgbClr val="FF6600"/>
                </a:solidFill>
                <a:latin typeface="+mn-lt"/>
              </a:rPr>
              <a:t> Regulatie </a:t>
            </a:r>
            <a:endParaRPr lang="nl-NL" b="1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388058" y="2251652"/>
            <a:ext cx="25380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 smtClean="0"/>
              <a:t>Basis</a:t>
            </a:r>
            <a:r>
              <a:rPr lang="nl-NL" sz="2400" dirty="0" smtClean="0"/>
              <a:t> (</a:t>
            </a:r>
            <a:r>
              <a:rPr lang="nl-NL" sz="2400" dirty="0" err="1" smtClean="0"/>
              <a:t>general</a:t>
            </a:r>
            <a:r>
              <a:rPr lang="nl-NL" sz="2400" dirty="0" smtClean="0"/>
              <a:t>)</a:t>
            </a:r>
          </a:p>
          <a:p>
            <a:r>
              <a:rPr lang="nl-NL" sz="2400" b="1" dirty="0" smtClean="0"/>
              <a:t>+</a:t>
            </a:r>
          </a:p>
          <a:p>
            <a:r>
              <a:rPr lang="nl-NL" sz="2400" b="1" dirty="0" smtClean="0"/>
              <a:t>Extra</a:t>
            </a:r>
            <a:r>
              <a:rPr lang="nl-NL" sz="2400" dirty="0" smtClean="0"/>
              <a:t> (</a:t>
            </a:r>
            <a:r>
              <a:rPr lang="nl-NL" sz="2400" dirty="0" err="1" smtClean="0"/>
              <a:t>enhanced</a:t>
            </a:r>
            <a:r>
              <a:rPr lang="nl-NL" sz="2400" dirty="0" smtClean="0"/>
              <a:t> / </a:t>
            </a:r>
            <a:r>
              <a:rPr lang="nl-NL" sz="2400" dirty="0" err="1" smtClean="0"/>
              <a:t>silenced</a:t>
            </a:r>
            <a:r>
              <a:rPr lang="nl-NL" sz="2400" dirty="0" smtClean="0"/>
              <a:t>)</a:t>
            </a:r>
          </a:p>
          <a:p>
            <a:endParaRPr lang="nl-NL" sz="2400" dirty="0"/>
          </a:p>
        </p:txBody>
      </p:sp>
      <p:sp>
        <p:nvSpPr>
          <p:cNvPr id="2" name="Rechthoek 1"/>
          <p:cNvSpPr/>
          <p:nvPr/>
        </p:nvSpPr>
        <p:spPr>
          <a:xfrm>
            <a:off x="388058" y="4036593"/>
            <a:ext cx="232777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i="1" dirty="0"/>
              <a:t>Naast </a:t>
            </a:r>
            <a:r>
              <a:rPr lang="nl-NL" i="1" dirty="0" err="1"/>
              <a:t>enhancer</a:t>
            </a:r>
            <a:r>
              <a:rPr lang="nl-NL" i="1" dirty="0"/>
              <a:t>-sites bestaan er upstream ook </a:t>
            </a:r>
            <a:r>
              <a:rPr lang="nl-NL" i="1" dirty="0" err="1"/>
              <a:t>silencer</a:t>
            </a:r>
            <a:r>
              <a:rPr lang="nl-NL" i="1" dirty="0"/>
              <a:t>-sites, waar juist een </a:t>
            </a:r>
            <a:r>
              <a:rPr lang="nl-NL" i="1" dirty="0" err="1"/>
              <a:t>repressor</a:t>
            </a:r>
            <a:r>
              <a:rPr lang="nl-NL" i="1" dirty="0"/>
              <a:t> / inhibitor kan binden.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4389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2029"/>
            <a:ext cx="7886700" cy="1096052"/>
          </a:xfrm>
        </p:spPr>
        <p:txBody>
          <a:bodyPr/>
          <a:lstStyle/>
          <a:p>
            <a:pPr algn="l"/>
            <a:r>
              <a:rPr lang="nl-NL" b="1" dirty="0" smtClean="0">
                <a:solidFill>
                  <a:srgbClr val="FF6600"/>
                </a:solidFill>
                <a:latin typeface="+mn-lt"/>
              </a:rPr>
              <a:t>Lesmateriaal</a:t>
            </a:r>
            <a:endParaRPr lang="nl-NL" b="1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65815"/>
            <a:ext cx="7886700" cy="4351338"/>
          </a:xfrm>
        </p:spPr>
        <p:txBody>
          <a:bodyPr>
            <a:normAutofit/>
          </a:bodyPr>
          <a:lstStyle/>
          <a:p>
            <a:pPr lvl="0"/>
            <a:r>
              <a:rPr lang="nl-NL" sz="2400" dirty="0" smtClean="0"/>
              <a:t>Hoofdstuk 16: </a:t>
            </a:r>
            <a:r>
              <a:rPr lang="nl-NL" sz="2400" dirty="0" err="1" smtClean="0"/>
              <a:t>Nucleic</a:t>
            </a:r>
            <a:r>
              <a:rPr lang="nl-NL" sz="2400" dirty="0" smtClean="0"/>
              <a:t> </a:t>
            </a:r>
            <a:r>
              <a:rPr lang="nl-NL" sz="2400" dirty="0" err="1" smtClean="0"/>
              <a:t>acids</a:t>
            </a:r>
            <a:r>
              <a:rPr lang="nl-NL" sz="2400" dirty="0" smtClean="0"/>
              <a:t> </a:t>
            </a:r>
            <a:r>
              <a:rPr lang="nl-NL" sz="2400" dirty="0" err="1" smtClean="0"/>
              <a:t>and</a:t>
            </a:r>
            <a:r>
              <a:rPr lang="nl-NL" sz="2400" dirty="0" smtClean="0"/>
              <a:t> </a:t>
            </a:r>
            <a:r>
              <a:rPr lang="nl-NL" sz="2400" dirty="0" err="1" smtClean="0"/>
              <a:t>inheritance</a:t>
            </a:r>
            <a:endParaRPr lang="nl-NL" sz="2400" dirty="0" smtClean="0"/>
          </a:p>
          <a:p>
            <a:pPr lvl="0"/>
            <a:r>
              <a:rPr lang="nl-NL" sz="2400" dirty="0" smtClean="0"/>
              <a:t>Hoofdstuk 17: </a:t>
            </a:r>
            <a:r>
              <a:rPr lang="nl-NL" sz="2400" dirty="0" err="1" smtClean="0"/>
              <a:t>Expression</a:t>
            </a:r>
            <a:r>
              <a:rPr lang="nl-NL" sz="2400" dirty="0" smtClean="0"/>
              <a:t> of </a:t>
            </a:r>
            <a:r>
              <a:rPr lang="nl-NL" sz="2400" dirty="0" err="1"/>
              <a:t>g</a:t>
            </a:r>
            <a:r>
              <a:rPr lang="nl-NL" sz="2400" dirty="0" err="1" smtClean="0"/>
              <a:t>enes</a:t>
            </a:r>
            <a:endParaRPr lang="nl-NL" sz="2400" dirty="0" smtClean="0"/>
          </a:p>
          <a:p>
            <a:pPr lvl="0"/>
            <a:r>
              <a:rPr lang="nl-NL" sz="2400" b="1" dirty="0" smtClean="0"/>
              <a:t>Hoofdstuk 18: Control of gene </a:t>
            </a:r>
            <a:r>
              <a:rPr lang="nl-NL" sz="2400" b="1" dirty="0" err="1" smtClean="0"/>
              <a:t>expression</a:t>
            </a:r>
            <a:r>
              <a:rPr lang="nl-NL" sz="2400" b="1" dirty="0" smtClean="0"/>
              <a:t> (t/m 18.3, tot alinea ‘</a:t>
            </a:r>
            <a:r>
              <a:rPr lang="nl-NL" sz="2400" b="1" dirty="0" err="1" smtClean="0"/>
              <a:t>chromatin</a:t>
            </a:r>
            <a:r>
              <a:rPr lang="nl-NL" sz="2400" b="1" dirty="0" smtClean="0"/>
              <a:t> </a:t>
            </a:r>
            <a:r>
              <a:rPr lang="nl-NL" sz="2400" b="1" dirty="0" err="1" smtClean="0"/>
              <a:t>remodeling</a:t>
            </a:r>
            <a:r>
              <a:rPr lang="nl-NL" sz="2400" b="1" dirty="0" smtClean="0"/>
              <a:t> </a:t>
            </a:r>
            <a:r>
              <a:rPr lang="nl-NL" sz="2400" b="1" dirty="0" err="1" smtClean="0"/>
              <a:t>and</a:t>
            </a:r>
            <a:r>
              <a:rPr lang="nl-NL" sz="2400" b="1" dirty="0" smtClean="0"/>
              <a:t> effect on </a:t>
            </a:r>
            <a:r>
              <a:rPr lang="nl-NL" sz="2400" b="1" dirty="0" err="1" smtClean="0"/>
              <a:t>transcription</a:t>
            </a:r>
            <a:r>
              <a:rPr lang="nl-NL" sz="2400" b="1" dirty="0" smtClean="0"/>
              <a:t> </a:t>
            </a:r>
            <a:r>
              <a:rPr lang="nl-NL" sz="2400" b="1" dirty="0" err="1" smtClean="0"/>
              <a:t>by</a:t>
            </a:r>
            <a:r>
              <a:rPr lang="nl-NL" sz="2400" b="1" dirty="0" smtClean="0"/>
              <a:t> </a:t>
            </a:r>
            <a:r>
              <a:rPr lang="nl-NL" sz="2400" b="1" dirty="0" err="1" smtClean="0"/>
              <a:t>ncRNAs</a:t>
            </a:r>
            <a:r>
              <a:rPr lang="nl-NL" sz="2400" b="1" dirty="0" smtClean="0"/>
              <a:t>)</a:t>
            </a:r>
          </a:p>
          <a:p>
            <a:pPr lvl="0"/>
            <a:r>
              <a:rPr lang="nl-NL" sz="2400" dirty="0" smtClean="0"/>
              <a:t>Hoofdstuk 19: DNA </a:t>
            </a:r>
            <a:r>
              <a:rPr lang="nl-NL" sz="2400" dirty="0" err="1" smtClean="0"/>
              <a:t>technology</a:t>
            </a:r>
            <a:r>
              <a:rPr lang="nl-NL" sz="2400" dirty="0" smtClean="0"/>
              <a:t> (t/m 19.2)</a:t>
            </a:r>
          </a:p>
          <a:p>
            <a:pPr lvl="0"/>
            <a:r>
              <a:rPr lang="nl-NL" sz="2400" dirty="0" smtClean="0"/>
              <a:t>Hoofdstuk 20: The </a:t>
            </a:r>
            <a:r>
              <a:rPr lang="nl-NL" sz="2400" dirty="0" err="1" smtClean="0"/>
              <a:t>evolution</a:t>
            </a:r>
            <a:r>
              <a:rPr lang="nl-NL" sz="2400" dirty="0" smtClean="0"/>
              <a:t> of </a:t>
            </a:r>
            <a:r>
              <a:rPr lang="nl-NL" sz="2400" dirty="0" err="1" smtClean="0"/>
              <a:t>genomes</a:t>
            </a:r>
            <a:r>
              <a:rPr lang="nl-NL" sz="2400" dirty="0" smtClean="0"/>
              <a:t> (t/m 20.5)</a:t>
            </a:r>
          </a:p>
          <a:p>
            <a:pPr lvl="0"/>
            <a:r>
              <a:rPr lang="nl-NL" sz="2400" dirty="0" smtClean="0"/>
              <a:t>Hoofdstuk 26: </a:t>
            </a:r>
            <a:r>
              <a:rPr lang="nl-NL" sz="2400" dirty="0" err="1" smtClean="0"/>
              <a:t>Introduction</a:t>
            </a:r>
            <a:r>
              <a:rPr lang="nl-NL" sz="2400" dirty="0" smtClean="0"/>
              <a:t> </a:t>
            </a:r>
            <a:r>
              <a:rPr lang="nl-NL" sz="2400" dirty="0" err="1" smtClean="0"/>
              <a:t>to</a:t>
            </a:r>
            <a:r>
              <a:rPr lang="nl-NL" sz="2400" dirty="0" smtClean="0"/>
              <a:t> </a:t>
            </a:r>
            <a:r>
              <a:rPr lang="nl-NL" sz="2400" dirty="0" err="1" smtClean="0"/>
              <a:t>viruses</a:t>
            </a:r>
            <a:endParaRPr lang="nl-NL" sz="2400" dirty="0" smtClean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41DAE79-C0CC-B843-9630-57DF735FA6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628" y="4582160"/>
            <a:ext cx="3528172" cy="2047600"/>
          </a:xfrm>
          <a:prstGeom prst="rect">
            <a:avLst/>
          </a:prstGeom>
        </p:spPr>
      </p:pic>
      <p:sp>
        <p:nvSpPr>
          <p:cNvPr id="14" name="Gekromde pijl-links 13"/>
          <p:cNvSpPr/>
          <p:nvPr/>
        </p:nvSpPr>
        <p:spPr>
          <a:xfrm>
            <a:off x="7670800" y="2635442"/>
            <a:ext cx="1198880" cy="3159443"/>
          </a:xfrm>
          <a:prstGeom prst="curvedLeftArrow">
            <a:avLst>
              <a:gd name="adj1" fmla="val 640"/>
              <a:gd name="adj2" fmla="val 22452"/>
              <a:gd name="adj3" fmla="val 216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23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46360"/>
            <a:ext cx="8640960" cy="753765"/>
          </a:xfrm>
        </p:spPr>
        <p:txBody>
          <a:bodyPr>
            <a:noAutofit/>
          </a:bodyPr>
          <a:lstStyle/>
          <a:p>
            <a:pPr algn="l"/>
            <a:r>
              <a:rPr lang="nl-NL" b="1" dirty="0" err="1" smtClean="0">
                <a:solidFill>
                  <a:srgbClr val="FF6600"/>
                </a:solidFill>
                <a:latin typeface="+mn-lt"/>
              </a:rPr>
              <a:t>Transcriptionele</a:t>
            </a:r>
            <a:r>
              <a:rPr lang="nl-NL" b="1" dirty="0" smtClean="0">
                <a:solidFill>
                  <a:srgbClr val="FF6600"/>
                </a:solidFill>
                <a:latin typeface="+mn-lt"/>
              </a:rPr>
              <a:t> regulatie </a:t>
            </a:r>
            <a:endParaRPr lang="nl-NL" b="1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3" name="Tekstvak 2"/>
          <p:cNvSpPr txBox="1"/>
          <p:nvPr/>
        </p:nvSpPr>
        <p:spPr>
          <a:xfrm>
            <a:off x="405161" y="1097954"/>
            <a:ext cx="81837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/>
              <a:t>Een specifieke </a:t>
            </a:r>
            <a:r>
              <a:rPr lang="nl-NL" sz="2000" i="1" dirty="0" smtClean="0"/>
              <a:t>combinatie van controle elementen </a:t>
            </a:r>
            <a:r>
              <a:rPr lang="nl-NL" sz="2000" dirty="0" smtClean="0"/>
              <a:t>in een </a:t>
            </a:r>
            <a:r>
              <a:rPr lang="nl-NL" sz="2000" dirty="0" err="1" smtClean="0"/>
              <a:t>enhancer</a:t>
            </a:r>
            <a:r>
              <a:rPr lang="nl-NL" sz="2000" dirty="0" smtClean="0"/>
              <a:t> bepalen de </a:t>
            </a:r>
            <a:r>
              <a:rPr lang="nl-NL" sz="2000" dirty="0" err="1" smtClean="0"/>
              <a:t>transcriptionele</a:t>
            </a:r>
            <a:r>
              <a:rPr lang="nl-NL" sz="2000" dirty="0" smtClean="0"/>
              <a:t> regulatie van een gen. Aan </a:t>
            </a:r>
            <a:r>
              <a:rPr lang="nl-NL" sz="2000" dirty="0"/>
              <a:t>elk </a:t>
            </a:r>
            <a:r>
              <a:rPr lang="nl-NL" sz="2000" dirty="0" smtClean="0"/>
              <a:t>element kan een specifieke </a:t>
            </a:r>
            <a:r>
              <a:rPr lang="nl-NL" sz="2000" dirty="0"/>
              <a:t>transcriptie factor </a:t>
            </a:r>
            <a:r>
              <a:rPr lang="nl-NL" sz="2000" dirty="0" smtClean="0"/>
              <a:t>binden.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405161" y="2211446"/>
            <a:ext cx="83341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smtClean="0"/>
              <a:t>Dit biedt ruimte voor </a:t>
            </a:r>
            <a:r>
              <a:rPr lang="nl-NL" sz="2000" dirty="0" err="1" smtClean="0"/>
              <a:t>transcriptionele</a:t>
            </a:r>
            <a:r>
              <a:rPr lang="nl-NL" sz="2000" dirty="0" smtClean="0"/>
              <a:t> differentiatie (</a:t>
            </a:r>
            <a:r>
              <a:rPr lang="nl-NL" sz="2000" dirty="0"/>
              <a:t>met relatief weinig verschillende elementen) </a:t>
            </a:r>
            <a:r>
              <a:rPr lang="nl-NL" sz="2000" dirty="0" smtClean="0"/>
              <a:t>tussen verschillende soorten cellen en dus verschillende ‘eiwit-</a:t>
            </a:r>
            <a:r>
              <a:rPr lang="nl-NL" sz="2000" dirty="0"/>
              <a:t>w</a:t>
            </a:r>
            <a:r>
              <a:rPr lang="nl-NL" sz="2000" dirty="0" smtClean="0"/>
              <a:t>ensen’</a:t>
            </a:r>
            <a:endParaRPr lang="en-US" sz="2000" dirty="0"/>
          </a:p>
        </p:txBody>
      </p:sp>
      <p:grpSp>
        <p:nvGrpSpPr>
          <p:cNvPr id="10" name="Groep 9"/>
          <p:cNvGrpSpPr/>
          <p:nvPr/>
        </p:nvGrpSpPr>
        <p:grpSpPr>
          <a:xfrm>
            <a:off x="395536" y="3408218"/>
            <a:ext cx="8529310" cy="3196622"/>
            <a:chOff x="395536" y="3461117"/>
            <a:chExt cx="8529310" cy="3196622"/>
          </a:xfrm>
        </p:grpSpPr>
        <p:grpSp>
          <p:nvGrpSpPr>
            <p:cNvPr id="8" name="Groep 7"/>
            <p:cNvGrpSpPr/>
            <p:nvPr/>
          </p:nvGrpSpPr>
          <p:grpSpPr>
            <a:xfrm>
              <a:off x="435801" y="3557268"/>
              <a:ext cx="8272397" cy="2970313"/>
              <a:chOff x="435801" y="3557268"/>
              <a:chExt cx="8272397" cy="2970313"/>
            </a:xfrm>
          </p:grpSpPr>
          <p:pic>
            <p:nvPicPr>
              <p:cNvPr id="5122" name="Picture 2" descr="D:\Books\Biology_Campbell_Figures\18_labeled_images\18_11aCellSpecTranscript-L.jp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226"/>
              <a:stretch/>
            </p:blipFill>
            <p:spPr bwMode="auto">
              <a:xfrm>
                <a:off x="435801" y="4060279"/>
                <a:ext cx="8272397" cy="24673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hthoek 4"/>
              <p:cNvSpPr/>
              <p:nvPr/>
            </p:nvSpPr>
            <p:spPr>
              <a:xfrm>
                <a:off x="1885085" y="3557268"/>
                <a:ext cx="22615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nl-NL" dirty="0" err="1"/>
                  <a:t>Liver</a:t>
                </a:r>
                <a:r>
                  <a:rPr lang="nl-NL" dirty="0"/>
                  <a:t> </a:t>
                </a:r>
                <a:r>
                  <a:rPr lang="nl-NL" dirty="0" err="1"/>
                  <a:t>cell</a:t>
                </a:r>
                <a:r>
                  <a:rPr lang="nl-NL" dirty="0"/>
                  <a:t> </a:t>
                </a:r>
                <a:r>
                  <a:rPr lang="nl-NL" dirty="0" err="1" smtClean="0"/>
                  <a:t>and</a:t>
                </a:r>
                <a:r>
                  <a:rPr lang="nl-NL" dirty="0" smtClean="0"/>
                  <a:t> </a:t>
                </a:r>
                <a:r>
                  <a:rPr lang="nl-NL" dirty="0"/>
                  <a:t>Lens </a:t>
                </a:r>
                <a:r>
                  <a:rPr lang="nl-NL" dirty="0" err="1"/>
                  <a:t>cell</a:t>
                </a:r>
                <a:endParaRPr lang="nl-NL" dirty="0"/>
              </a:p>
            </p:txBody>
          </p:sp>
          <p:cxnSp>
            <p:nvCxnSpPr>
              <p:cNvPr id="7" name="Gebogen verbindingslijn 6"/>
              <p:cNvCxnSpPr>
                <a:endCxn id="5" idx="1"/>
              </p:cNvCxnSpPr>
              <p:nvPr/>
            </p:nvCxnSpPr>
            <p:spPr>
              <a:xfrm rot="5400000" flipH="1" flipV="1">
                <a:off x="1610863" y="3786059"/>
                <a:ext cx="318347" cy="230098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echthoek 8"/>
            <p:cNvSpPr/>
            <p:nvPr/>
          </p:nvSpPr>
          <p:spPr>
            <a:xfrm>
              <a:off x="395536" y="3461117"/>
              <a:ext cx="8529310" cy="31966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6649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Books\Biology_Campbell_Figures\18_labeled_images\18_11bCellSpecTranscript-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0" y="1883089"/>
            <a:ext cx="3093642" cy="494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D:\Books\Biology_Campbell_Figures\18_labeled_images\18_11cCellSpecTranscript-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52" y="1875146"/>
            <a:ext cx="3143848" cy="495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:\Books\Biology_Campbell_Figures\18_labeled_images\18_11aCellSpecTranscript-L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26"/>
          <a:stretch/>
        </p:blipFill>
        <p:spPr bwMode="auto">
          <a:xfrm>
            <a:off x="4338886" y="202800"/>
            <a:ext cx="4675924" cy="139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03301" y="0"/>
            <a:ext cx="3943350" cy="1418038"/>
          </a:xfrm>
        </p:spPr>
        <p:txBody>
          <a:bodyPr>
            <a:noAutofit/>
          </a:bodyPr>
          <a:lstStyle/>
          <a:p>
            <a:pPr algn="l"/>
            <a:r>
              <a:rPr lang="nl-NL" b="1" dirty="0" err="1" smtClean="0">
                <a:solidFill>
                  <a:srgbClr val="FF6600"/>
                </a:solidFill>
                <a:latin typeface="+mn-lt"/>
              </a:rPr>
              <a:t>Transcriptionele</a:t>
            </a:r>
            <a:r>
              <a:rPr lang="nl-NL" b="1" dirty="0" smtClean="0">
                <a:solidFill>
                  <a:srgbClr val="FF6600"/>
                </a:solidFill>
                <a:latin typeface="+mn-lt"/>
              </a:rPr>
              <a:t> </a:t>
            </a:r>
            <a:br>
              <a:rPr lang="nl-NL" b="1" dirty="0" smtClean="0">
                <a:solidFill>
                  <a:srgbClr val="FF6600"/>
                </a:solidFill>
                <a:latin typeface="+mn-lt"/>
              </a:rPr>
            </a:br>
            <a:r>
              <a:rPr lang="nl-NL" b="1" dirty="0" smtClean="0">
                <a:solidFill>
                  <a:srgbClr val="FF6600"/>
                </a:solidFill>
                <a:latin typeface="+mn-lt"/>
              </a:rPr>
              <a:t>regulatie </a:t>
            </a:r>
            <a:endParaRPr lang="nl-NL" b="1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2" name="Tekstvak 1"/>
          <p:cNvSpPr txBox="1"/>
          <p:nvPr/>
        </p:nvSpPr>
        <p:spPr>
          <a:xfrm>
            <a:off x="203301" y="1308364"/>
            <a:ext cx="3733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 err="1" smtClean="0"/>
              <a:t>Liver</a:t>
            </a:r>
            <a:r>
              <a:rPr lang="nl-NL" sz="2000" dirty="0" smtClean="0"/>
              <a:t> </a:t>
            </a:r>
            <a:r>
              <a:rPr lang="nl-NL" sz="2000" dirty="0" err="1" smtClean="0"/>
              <a:t>cell</a:t>
            </a:r>
            <a:r>
              <a:rPr lang="nl-NL" sz="2000" dirty="0" smtClean="0"/>
              <a:t> versus Lens </a:t>
            </a:r>
            <a:r>
              <a:rPr lang="nl-NL" sz="2000" dirty="0" err="1" smtClean="0"/>
              <a:t>cell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144900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9551" y="1973622"/>
            <a:ext cx="7947223" cy="325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nl-NL" sz="2400" dirty="0" smtClean="0"/>
              <a:t>Geen </a:t>
            </a:r>
            <a:r>
              <a:rPr lang="nl-NL" sz="2400" dirty="0" err="1"/>
              <a:t>operons</a:t>
            </a:r>
            <a:r>
              <a:rPr lang="nl-NL" sz="2400" dirty="0"/>
              <a:t> in </a:t>
            </a:r>
            <a:r>
              <a:rPr lang="nl-NL" sz="2400" dirty="0" smtClean="0"/>
              <a:t>eukaryoten (wel in prokaryoten)</a:t>
            </a:r>
            <a:endParaRPr lang="nl-NL" sz="2400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nl-NL" sz="24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nl-NL" sz="2400" dirty="0" smtClean="0"/>
              <a:t>Soms </a:t>
            </a:r>
            <a:r>
              <a:rPr lang="nl-NL" sz="2400" dirty="0"/>
              <a:t>wel naast elkaar, maar met eigen </a:t>
            </a:r>
            <a:r>
              <a:rPr lang="nl-NL" sz="2400" dirty="0" err="1" smtClean="0"/>
              <a:t>promoter</a:t>
            </a:r>
            <a:r>
              <a:rPr lang="nl-NL" sz="2400" dirty="0" smtClean="0"/>
              <a:t>. </a:t>
            </a:r>
            <a:r>
              <a:rPr lang="nl-NL" sz="2400" dirty="0"/>
              <a:t>In dat geval </a:t>
            </a:r>
            <a:r>
              <a:rPr lang="nl-NL" sz="2400" dirty="0" smtClean="0"/>
              <a:t>gezamenlijk </a:t>
            </a:r>
            <a:r>
              <a:rPr lang="nl-NL" sz="2400" dirty="0"/>
              <a:t>profiteren van veranderingen in de chromatinestructuur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endParaRPr lang="nl-NL" sz="2400" dirty="0"/>
          </a:p>
          <a:p>
            <a:pPr>
              <a:lnSpc>
                <a:spcPct val="90000"/>
              </a:lnSpc>
            </a:pPr>
            <a:r>
              <a:rPr lang="nl-NL" sz="2800" dirty="0"/>
              <a:t>Meestal verspreid over </a:t>
            </a:r>
            <a:r>
              <a:rPr lang="nl-NL" sz="2800" dirty="0" smtClean="0"/>
              <a:t>chromosomen, in </a:t>
            </a:r>
            <a:r>
              <a:rPr lang="nl-NL" sz="2800" dirty="0"/>
              <a:t>dat geval </a:t>
            </a:r>
            <a:r>
              <a:rPr lang="nl-NL" sz="2800" b="1" dirty="0"/>
              <a:t>overeenkomende control </a:t>
            </a:r>
            <a:r>
              <a:rPr lang="nl-NL" sz="2800" b="1" dirty="0" err="1" smtClean="0"/>
              <a:t>elements</a:t>
            </a:r>
            <a:r>
              <a:rPr lang="nl-NL" sz="2800" b="1" dirty="0" smtClean="0"/>
              <a:t>, </a:t>
            </a:r>
            <a:r>
              <a:rPr lang="nl-NL" sz="2800" dirty="0" smtClean="0"/>
              <a:t>dus reagerend of dezelfde transcriptiefactoren/signalen in een cel.</a:t>
            </a:r>
            <a:endParaRPr lang="nl-NL" sz="2800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71463" y="189210"/>
            <a:ext cx="8872537" cy="15681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4000" b="1" dirty="0" smtClean="0">
                <a:solidFill>
                  <a:srgbClr val="FF6600"/>
                </a:solidFill>
                <a:latin typeface="+mn-lt"/>
              </a:rPr>
              <a:t>Gecoördineerde gezamenlijke </a:t>
            </a:r>
            <a:r>
              <a:rPr lang="nl-NL" sz="4000" b="1" dirty="0" err="1" smtClean="0">
                <a:solidFill>
                  <a:srgbClr val="FF6600"/>
                </a:solidFill>
                <a:latin typeface="+mn-lt"/>
              </a:rPr>
              <a:t>transcriptionele</a:t>
            </a:r>
            <a:r>
              <a:rPr lang="nl-NL" sz="4000" b="1" dirty="0" smtClean="0">
                <a:solidFill>
                  <a:srgbClr val="FF6600"/>
                </a:solidFill>
                <a:latin typeface="+mn-lt"/>
              </a:rPr>
              <a:t> regulatie in eukaryoten? </a:t>
            </a:r>
            <a:endParaRPr lang="nl-NL" sz="4000" b="1" dirty="0">
              <a:solidFill>
                <a:srgbClr val="FF66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2689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23" y="55092"/>
            <a:ext cx="8872537" cy="882352"/>
          </a:xfrm>
        </p:spPr>
        <p:txBody>
          <a:bodyPr>
            <a:noAutofit/>
          </a:bodyPr>
          <a:lstStyle/>
          <a:p>
            <a:pPr algn="l"/>
            <a:r>
              <a:rPr lang="nl-NL" sz="4000" b="1" dirty="0" err="1" smtClean="0">
                <a:solidFill>
                  <a:srgbClr val="FF6600"/>
                </a:solidFill>
                <a:latin typeface="+mn-lt"/>
              </a:rPr>
              <a:t>Transcriptionele</a:t>
            </a:r>
            <a:r>
              <a:rPr lang="nl-NL" sz="4000" b="1" dirty="0" smtClean="0">
                <a:solidFill>
                  <a:srgbClr val="FF6600"/>
                </a:solidFill>
                <a:latin typeface="+mn-lt"/>
              </a:rPr>
              <a:t> regulatie, 2 voorbeelden</a:t>
            </a:r>
            <a:endParaRPr lang="nl-NL" sz="4000" b="1" dirty="0">
              <a:solidFill>
                <a:srgbClr val="FF6600"/>
              </a:solidFill>
              <a:latin typeface="+mn-lt"/>
            </a:endParaRPr>
          </a:p>
        </p:txBody>
      </p:sp>
      <p:pic>
        <p:nvPicPr>
          <p:cNvPr id="7170" name="Picture 2" descr="D:\Books\Biology_Campbell_Figures\09_labeled_images\09_09_SteroidHormone-L.jpg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1"/>
          <a:stretch/>
        </p:blipFill>
        <p:spPr bwMode="auto">
          <a:xfrm>
            <a:off x="898295" y="937444"/>
            <a:ext cx="2783732" cy="530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D:\Books\Biology_Campbell_Figures\09_labeled_images\09_15_NuclearResponses-L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6"/>
          <a:stretch/>
        </p:blipFill>
        <p:spPr bwMode="auto">
          <a:xfrm>
            <a:off x="4130603" y="937444"/>
            <a:ext cx="4225684" cy="531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/>
          <p:cNvSpPr txBox="1"/>
          <p:nvPr/>
        </p:nvSpPr>
        <p:spPr>
          <a:xfrm>
            <a:off x="1061883" y="6351799"/>
            <a:ext cx="7610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smtClean="0"/>
              <a:t>Redelijk directe regulatie	         Via signaal transductie route (P-cascade)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188077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23528" y="170308"/>
            <a:ext cx="8712968" cy="1026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4000" b="1" dirty="0" smtClean="0">
                <a:solidFill>
                  <a:srgbClr val="FF6600"/>
                </a:solidFill>
                <a:latin typeface="+mn-lt"/>
              </a:rPr>
              <a:t>Vraag: Algemene transcriptiefactoren </a:t>
            </a:r>
            <a:r>
              <a:rPr lang="nl-NL" sz="4000" b="1" dirty="0">
                <a:solidFill>
                  <a:srgbClr val="FF6600"/>
                </a:solidFill>
                <a:latin typeface="Calibri" panose="020F0502020204030204"/>
                <a:ea typeface="+mn-ea"/>
                <a:cs typeface="+mn-cs"/>
              </a:rPr>
              <a:t>in </a:t>
            </a:r>
            <a:r>
              <a:rPr lang="nl-NL" sz="4000" b="1" dirty="0" smtClean="0">
                <a:solidFill>
                  <a:srgbClr val="FF6600"/>
                </a:solidFill>
                <a:latin typeface="Calibri" panose="020F0502020204030204"/>
                <a:ea typeface="+mn-ea"/>
                <a:cs typeface="+mn-cs"/>
              </a:rPr>
              <a:t>eukaryoten …</a:t>
            </a:r>
            <a:endParaRPr lang="nl-NL" sz="4000" b="1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81415" y="1772816"/>
            <a:ext cx="7848872" cy="1152128"/>
          </a:xfrm>
        </p:spPr>
        <p:txBody>
          <a:bodyPr>
            <a:noAutofit/>
          </a:bodyPr>
          <a:lstStyle/>
          <a:p>
            <a:pPr marL="0" indent="0">
              <a:buFontTx/>
              <a:buNone/>
            </a:pPr>
            <a:r>
              <a:rPr lang="nl-NL" sz="2800" dirty="0" smtClean="0"/>
              <a:t>A) 	remmen RNA polymerase binding aan de 	</a:t>
            </a:r>
            <a:r>
              <a:rPr lang="nl-NL" sz="2800" dirty="0" err="1" smtClean="0"/>
              <a:t>promoter</a:t>
            </a:r>
            <a:r>
              <a:rPr lang="nl-NL" sz="2800" dirty="0" smtClean="0"/>
              <a:t> en beginnen met transcriptie</a:t>
            </a:r>
            <a:endParaRPr lang="nl-NL" sz="2800" dirty="0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352520" y="2858531"/>
            <a:ext cx="7715572" cy="5781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nl-NL" sz="2800" dirty="0" smtClean="0"/>
              <a:t>B)</a:t>
            </a:r>
            <a:r>
              <a:rPr lang="nl-NL" sz="2800" dirty="0"/>
              <a:t>	</a:t>
            </a:r>
            <a:r>
              <a:rPr lang="nl-NL" sz="2800" dirty="0" smtClean="0"/>
              <a:t>binden aan sequenties net na het startpunt 	van transcriptie</a:t>
            </a:r>
            <a:endParaRPr lang="nl-NL" sz="2800" dirty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367378" y="3933056"/>
            <a:ext cx="8078594" cy="6784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800" dirty="0" smtClean="0"/>
              <a:t>C)	binden aan de TATA box of andere 	transcriptiefactoren</a:t>
            </a:r>
            <a:endParaRPr lang="nl-NL" sz="2800" dirty="0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367378" y="5099604"/>
            <a:ext cx="7947943" cy="1065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nl-NL" sz="2800" dirty="0" smtClean="0"/>
              <a:t>D)	leiden tot hoge transcriptieniveaus, zonder 	aanvullende specifieke transcriptiefactoren</a:t>
            </a:r>
            <a:endParaRPr lang="nl-NL" sz="2800" dirty="0"/>
          </a:p>
        </p:txBody>
      </p:sp>
      <p:sp>
        <p:nvSpPr>
          <p:cNvPr id="15" name="Tekstvak 14"/>
          <p:cNvSpPr txBox="1"/>
          <p:nvPr/>
        </p:nvSpPr>
        <p:spPr>
          <a:xfrm>
            <a:off x="7822406" y="5807869"/>
            <a:ext cx="721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dirty="0" smtClean="0"/>
              <a:t>C</a:t>
            </a:r>
            <a:endParaRPr lang="nl-NL" sz="4000" dirty="0"/>
          </a:p>
        </p:txBody>
      </p:sp>
    </p:spTree>
    <p:extLst>
      <p:ext uri="{BB962C8B-B14F-4D97-AF65-F5344CB8AC3E}">
        <p14:creationId xmlns:p14="http://schemas.microsoft.com/office/powerpoint/2010/main" val="220720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41707" y="255330"/>
            <a:ext cx="8712968" cy="14761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3200" b="1" dirty="0" smtClean="0">
                <a:solidFill>
                  <a:srgbClr val="FF6600"/>
                </a:solidFill>
                <a:latin typeface="+mn-lt"/>
              </a:rPr>
              <a:t>Vraag: Welke van de volgende mechanismes wordt gebruikt om gerelateerde genen in </a:t>
            </a:r>
            <a:r>
              <a:rPr lang="nl-NL" sz="3200" b="1" dirty="0" err="1" smtClean="0">
                <a:solidFill>
                  <a:srgbClr val="FF6600"/>
                </a:solidFill>
                <a:latin typeface="+mn-lt"/>
              </a:rPr>
              <a:t>eukaryote</a:t>
            </a:r>
            <a:r>
              <a:rPr lang="nl-NL" sz="3200" b="1" dirty="0" smtClean="0">
                <a:solidFill>
                  <a:srgbClr val="FF6600"/>
                </a:solidFill>
                <a:latin typeface="+mn-lt"/>
              </a:rPr>
              <a:t> cellen tot expressie te brengen?</a:t>
            </a:r>
            <a:endParaRPr lang="nl-NL" sz="3200" b="1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31411" y="2060281"/>
            <a:ext cx="8506424" cy="868660"/>
          </a:xfrm>
        </p:spPr>
        <p:txBody>
          <a:bodyPr>
            <a:noAutofit/>
          </a:bodyPr>
          <a:lstStyle/>
          <a:p>
            <a:pPr marL="0" indent="0">
              <a:buFontTx/>
              <a:buNone/>
            </a:pPr>
            <a:r>
              <a:rPr lang="nl-NL" sz="2400" dirty="0" smtClean="0"/>
              <a:t>A)	één enkele </a:t>
            </a:r>
            <a:r>
              <a:rPr lang="nl-NL" sz="2400" dirty="0" err="1" smtClean="0"/>
              <a:t>repressor</a:t>
            </a:r>
            <a:r>
              <a:rPr lang="nl-NL" sz="2400" dirty="0" smtClean="0"/>
              <a:t> is in staat om de expressie van 	verschillende gerelateerde genen te remmen</a:t>
            </a:r>
            <a:endParaRPr lang="nl-NL" sz="2400" dirty="0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302515" y="2938819"/>
            <a:ext cx="8752159" cy="12982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nl-NL" sz="2400" dirty="0" smtClean="0"/>
              <a:t>B)	de genen zijn georganiseerd in een groot </a:t>
            </a:r>
            <a:r>
              <a:rPr lang="nl-NL" sz="2400" dirty="0" err="1" smtClean="0"/>
              <a:t>operon</a:t>
            </a:r>
            <a:r>
              <a:rPr lang="nl-NL" sz="2400" dirty="0" smtClean="0"/>
              <a:t> zodat 	expressie bij één enkele </a:t>
            </a:r>
            <a:r>
              <a:rPr lang="nl-NL" sz="2400" dirty="0" err="1" smtClean="0"/>
              <a:t>promoter</a:t>
            </a:r>
            <a:r>
              <a:rPr lang="nl-NL" sz="2400" dirty="0" smtClean="0"/>
              <a:t> tot expressie gebracht kan 	worden. </a:t>
            </a:r>
            <a:endParaRPr lang="nl-NL" sz="2400" dirty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317373" y="4146629"/>
            <a:ext cx="8345853" cy="9468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nl-NL" sz="2400" dirty="0" smtClean="0"/>
              <a:t>C)	de genen hebben dezelfde </a:t>
            </a:r>
            <a:r>
              <a:rPr lang="nl-NL" sz="2400" dirty="0" err="1" smtClean="0"/>
              <a:t>enhancer</a:t>
            </a:r>
            <a:r>
              <a:rPr lang="nl-NL" sz="2400" dirty="0" smtClean="0"/>
              <a:t> dat ervoor zorgt 	dat de juiste activators de transcriptie tegelijkertijd 	stimuleert.</a:t>
            </a:r>
            <a:endParaRPr lang="nl-NL" sz="2400" dirty="0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331411" y="5393343"/>
            <a:ext cx="8330640" cy="9788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nl-NL" sz="2400" dirty="0" smtClean="0"/>
              <a:t>D)	omgevingssignalen dringen de cel binnen en binden 	direct aan de </a:t>
            </a:r>
            <a:r>
              <a:rPr lang="nl-NL" sz="2400" dirty="0" err="1" smtClean="0"/>
              <a:t>promoters</a:t>
            </a:r>
            <a:endParaRPr lang="nl-NL" sz="2400" dirty="0"/>
          </a:p>
        </p:txBody>
      </p:sp>
      <p:sp>
        <p:nvSpPr>
          <p:cNvPr id="15" name="Tekstvak 14"/>
          <p:cNvSpPr txBox="1"/>
          <p:nvPr/>
        </p:nvSpPr>
        <p:spPr>
          <a:xfrm>
            <a:off x="7822406" y="5807869"/>
            <a:ext cx="721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dirty="0" smtClean="0"/>
              <a:t>C</a:t>
            </a:r>
            <a:endParaRPr lang="nl-NL" sz="4000" dirty="0"/>
          </a:p>
        </p:txBody>
      </p:sp>
    </p:spTree>
    <p:extLst>
      <p:ext uri="{BB962C8B-B14F-4D97-AF65-F5344CB8AC3E}">
        <p14:creationId xmlns:p14="http://schemas.microsoft.com/office/powerpoint/2010/main" val="174491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42830" y="29200"/>
            <a:ext cx="8712968" cy="14761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4000" b="1" dirty="0" smtClean="0">
                <a:solidFill>
                  <a:srgbClr val="FF6600"/>
                </a:solidFill>
                <a:latin typeface="+mn-lt"/>
              </a:rPr>
              <a:t>Vraag: </a:t>
            </a:r>
            <a:r>
              <a:rPr lang="nl-NL" sz="4000" b="1" dirty="0" err="1" smtClean="0">
                <a:solidFill>
                  <a:srgbClr val="FF6600"/>
                </a:solidFill>
                <a:latin typeface="+mn-lt"/>
              </a:rPr>
              <a:t>Steroidhormonen</a:t>
            </a:r>
            <a:r>
              <a:rPr lang="nl-NL" sz="4000" b="1" dirty="0" smtClean="0">
                <a:solidFill>
                  <a:srgbClr val="FF6600"/>
                </a:solidFill>
                <a:latin typeface="+mn-lt"/>
              </a:rPr>
              <a:t> hebben een effect in cellen doordat:</a:t>
            </a:r>
            <a:endParaRPr lang="nl-NL" sz="4000" b="1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67119" y="1772816"/>
            <a:ext cx="8617822" cy="1152128"/>
          </a:xfrm>
        </p:spPr>
        <p:txBody>
          <a:bodyPr>
            <a:noAutofit/>
          </a:bodyPr>
          <a:lstStyle/>
          <a:p>
            <a:pPr marL="0" indent="0">
              <a:buFontTx/>
              <a:buNone/>
            </a:pPr>
            <a:r>
              <a:rPr lang="nl-NL" sz="2800" dirty="0" smtClean="0"/>
              <a:t>A)	</a:t>
            </a:r>
            <a:r>
              <a:rPr lang="nl-NL" sz="2800" dirty="0" err="1" smtClean="0"/>
              <a:t>steroidhormonen</a:t>
            </a:r>
            <a:r>
              <a:rPr lang="nl-NL" sz="2800" dirty="0" smtClean="0"/>
              <a:t> sleutelenzymen in de 	metabolische routes activeren</a:t>
            </a:r>
            <a:endParaRPr lang="nl-NL" sz="2800" dirty="0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238223" y="2737085"/>
            <a:ext cx="8471463" cy="1041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nl-NL" sz="2800" dirty="0" smtClean="0"/>
              <a:t>B)	</a:t>
            </a:r>
            <a:r>
              <a:rPr lang="nl-NL" sz="2800" dirty="0" err="1" smtClean="0"/>
              <a:t>steroidhormonen</a:t>
            </a:r>
            <a:r>
              <a:rPr lang="nl-NL" sz="2800" dirty="0" smtClean="0"/>
              <a:t> de translatie van bepaalde 	</a:t>
            </a:r>
            <a:r>
              <a:rPr lang="nl-NL" sz="2800" dirty="0" err="1" smtClean="0"/>
              <a:t>mRNA’s</a:t>
            </a:r>
            <a:r>
              <a:rPr lang="nl-NL" sz="2800" dirty="0" smtClean="0"/>
              <a:t> activeren.</a:t>
            </a:r>
            <a:endParaRPr lang="nl-NL" sz="2800" dirty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253081" y="3818754"/>
            <a:ext cx="8455149" cy="1524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nl-NL" sz="2800" dirty="0" smtClean="0"/>
              <a:t>C)	</a:t>
            </a:r>
            <a:r>
              <a:rPr lang="nl-NL" sz="2800" dirty="0" err="1" smtClean="0"/>
              <a:t>steroidhormonen</a:t>
            </a:r>
            <a:r>
              <a:rPr lang="nl-NL" sz="2800" dirty="0" smtClean="0"/>
              <a:t> aan intracellulaire </a:t>
            </a:r>
            <a:r>
              <a:rPr lang="nl-NL" sz="2800" dirty="0" err="1" smtClean="0"/>
              <a:t>receptors</a:t>
            </a:r>
            <a:r>
              <a:rPr lang="nl-NL" sz="2800" dirty="0" smtClean="0"/>
              <a:t> 	binden en de transcriptie van specifieke genen in 	stimuleren</a:t>
            </a:r>
            <a:endParaRPr lang="nl-NL" sz="2800" dirty="0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267119" y="5342790"/>
            <a:ext cx="7965361" cy="6784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nl-NL" sz="2800" dirty="0" smtClean="0"/>
              <a:t>D)	</a:t>
            </a:r>
            <a:r>
              <a:rPr lang="nl-NL" sz="2800" dirty="0" err="1" smtClean="0"/>
              <a:t>steroidhormonen</a:t>
            </a:r>
            <a:r>
              <a:rPr lang="nl-NL" sz="2800" dirty="0" smtClean="0"/>
              <a:t> de degradatie van 	specifieke </a:t>
            </a:r>
            <a:r>
              <a:rPr lang="nl-NL" sz="2800" dirty="0" err="1" smtClean="0"/>
              <a:t>mRNA’s</a:t>
            </a:r>
            <a:r>
              <a:rPr lang="nl-NL" sz="2800" dirty="0" smtClean="0"/>
              <a:t> stimuleren</a:t>
            </a:r>
            <a:endParaRPr lang="nl-NL" sz="2800" dirty="0"/>
          </a:p>
        </p:txBody>
      </p:sp>
      <p:sp>
        <p:nvSpPr>
          <p:cNvPr id="2" name="Tekstvak 1"/>
          <p:cNvSpPr txBox="1"/>
          <p:nvPr/>
        </p:nvSpPr>
        <p:spPr>
          <a:xfrm>
            <a:off x="7822406" y="5807869"/>
            <a:ext cx="721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dirty="0" smtClean="0"/>
              <a:t>C</a:t>
            </a:r>
            <a:endParaRPr lang="nl-NL" sz="4000" dirty="0"/>
          </a:p>
        </p:txBody>
      </p:sp>
    </p:spTree>
    <p:extLst>
      <p:ext uri="{BB962C8B-B14F-4D97-AF65-F5344CB8AC3E}">
        <p14:creationId xmlns:p14="http://schemas.microsoft.com/office/powerpoint/2010/main" val="398538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/>
          <p:cNvSpPr/>
          <p:nvPr/>
        </p:nvSpPr>
        <p:spPr>
          <a:xfrm>
            <a:off x="0" y="2691581"/>
            <a:ext cx="9144000" cy="737419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ekstvak 3"/>
          <p:cNvSpPr txBox="1"/>
          <p:nvPr/>
        </p:nvSpPr>
        <p:spPr>
          <a:xfrm>
            <a:off x="7374" y="1190912"/>
            <a:ext cx="9143999" cy="492443"/>
          </a:xfrm>
          <a:prstGeom prst="rect">
            <a:avLst/>
          </a:prstGeom>
          <a:noFill/>
          <a:ln w="19050">
            <a:solidFill>
              <a:srgbClr val="FF66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NL" sz="2600" dirty="0" smtClean="0"/>
              <a:t>Pauze: 5 minuten</a:t>
            </a:r>
            <a:endParaRPr lang="nl-NL" sz="2600" dirty="0"/>
          </a:p>
        </p:txBody>
      </p:sp>
      <p:cxnSp>
        <p:nvCxnSpPr>
          <p:cNvPr id="7" name="Rechte verbindingslijn 6"/>
          <p:cNvCxnSpPr/>
          <p:nvPr/>
        </p:nvCxnSpPr>
        <p:spPr>
          <a:xfrm>
            <a:off x="0" y="2278626"/>
            <a:ext cx="9144000" cy="73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>
            <a:off x="7374" y="2132367"/>
            <a:ext cx="0" cy="2802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>
            <a:off x="9126793" y="2132367"/>
            <a:ext cx="0" cy="2802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/>
          <p:cNvCxnSpPr/>
          <p:nvPr/>
        </p:nvCxnSpPr>
        <p:spPr>
          <a:xfrm>
            <a:off x="1831258" y="2132367"/>
            <a:ext cx="0" cy="2802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/>
          <p:cNvCxnSpPr/>
          <p:nvPr/>
        </p:nvCxnSpPr>
        <p:spPr>
          <a:xfrm>
            <a:off x="3655142" y="2132367"/>
            <a:ext cx="0" cy="2802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/>
          <p:cNvCxnSpPr/>
          <p:nvPr/>
        </p:nvCxnSpPr>
        <p:spPr>
          <a:xfrm>
            <a:off x="5479026" y="2132367"/>
            <a:ext cx="0" cy="2802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3"/>
          <p:cNvCxnSpPr/>
          <p:nvPr/>
        </p:nvCxnSpPr>
        <p:spPr>
          <a:xfrm>
            <a:off x="7302910" y="2132367"/>
            <a:ext cx="0" cy="2802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641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B3879-2F2A-8A41-8215-F820883F97C0}"/>
              </a:ext>
            </a:extLst>
          </p:cNvPr>
          <p:cNvSpPr txBox="1">
            <a:spLocks/>
          </p:cNvSpPr>
          <p:nvPr/>
        </p:nvSpPr>
        <p:spPr>
          <a:xfrm>
            <a:off x="305637" y="116632"/>
            <a:ext cx="8628501" cy="82774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4000" b="1" dirty="0">
                <a:solidFill>
                  <a:srgbClr val="FF6600"/>
                </a:solidFill>
                <a:latin typeface="+mn-lt"/>
              </a:rPr>
              <a:t>Regulatie genexpressie in eukaryoten</a:t>
            </a:r>
          </a:p>
        </p:txBody>
      </p:sp>
      <p:pic>
        <p:nvPicPr>
          <p:cNvPr id="6" name="Picture 2" descr="D:\Books\Biology_Campbell_Figures\18_labeled_images\18_06_EukGeneRegulation-L.jpg">
            <a:extLst>
              <a:ext uri="{FF2B5EF4-FFF2-40B4-BE49-F238E27FC236}">
                <a16:creationId xmlns:a16="http://schemas.microsoft.com/office/drawing/2014/main" id="{FE925712-D73F-524C-9B50-7B88D87BC9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6"/>
          <a:stretch/>
        </p:blipFill>
        <p:spPr bwMode="auto">
          <a:xfrm>
            <a:off x="341351" y="1052736"/>
            <a:ext cx="2488394" cy="564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2">
            <a:extLst>
              <a:ext uri="{FF2B5EF4-FFF2-40B4-BE49-F238E27FC236}">
                <a16:creationId xmlns:a16="http://schemas.microsoft.com/office/drawing/2014/main" id="{7304DE2A-E90A-1A4B-9C2F-1639EC8594B2}"/>
              </a:ext>
            </a:extLst>
          </p:cNvPr>
          <p:cNvGrpSpPr/>
          <p:nvPr/>
        </p:nvGrpSpPr>
        <p:grpSpPr>
          <a:xfrm>
            <a:off x="3085233" y="2113613"/>
            <a:ext cx="5077692" cy="604144"/>
            <a:chOff x="6450219" y="1287072"/>
            <a:chExt cx="10615117" cy="921411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D40C73C1-518F-2A40-9921-5C443BD523AD}"/>
                </a:ext>
              </a:extLst>
            </p:cNvPr>
            <p:cNvSpPr txBox="1"/>
            <p:nvPr/>
          </p:nvSpPr>
          <p:spPr>
            <a:xfrm>
              <a:off x="7054381" y="1400682"/>
              <a:ext cx="10010955" cy="704109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NL" sz="2400" dirty="0" smtClean="0">
                  <a:solidFill>
                    <a:schemeClr val="bg1">
                      <a:lumMod val="65000"/>
                    </a:schemeClr>
                  </a:solidFill>
                </a:rPr>
                <a:t>Transcriptie regulatie</a:t>
              </a:r>
              <a:endParaRPr lang="en-GB" sz="2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Right Brace 6">
              <a:extLst>
                <a:ext uri="{FF2B5EF4-FFF2-40B4-BE49-F238E27FC236}">
                  <a16:creationId xmlns:a16="http://schemas.microsoft.com/office/drawing/2014/main" id="{4ED3416C-0C31-9C4B-9F91-FF0A2536671C}"/>
                </a:ext>
              </a:extLst>
            </p:cNvPr>
            <p:cNvSpPr/>
            <p:nvPr/>
          </p:nvSpPr>
          <p:spPr>
            <a:xfrm>
              <a:off x="6450219" y="1287072"/>
              <a:ext cx="229734" cy="921411"/>
            </a:xfrm>
            <a:prstGeom prst="rightBrac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6" name="Group 2">
            <a:extLst>
              <a:ext uri="{FF2B5EF4-FFF2-40B4-BE49-F238E27FC236}">
                <a16:creationId xmlns:a16="http://schemas.microsoft.com/office/drawing/2014/main" id="{7304DE2A-E90A-1A4B-9C2F-1639EC8594B2}"/>
              </a:ext>
            </a:extLst>
          </p:cNvPr>
          <p:cNvGrpSpPr/>
          <p:nvPr/>
        </p:nvGrpSpPr>
        <p:grpSpPr>
          <a:xfrm>
            <a:off x="3085233" y="1448115"/>
            <a:ext cx="3630360" cy="604144"/>
            <a:chOff x="6450219" y="1287072"/>
            <a:chExt cx="7589412" cy="921411"/>
          </a:xfrm>
        </p:grpSpPr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D40C73C1-518F-2A40-9921-5C443BD523AD}"/>
                </a:ext>
              </a:extLst>
            </p:cNvPr>
            <p:cNvSpPr txBox="1"/>
            <p:nvPr/>
          </p:nvSpPr>
          <p:spPr>
            <a:xfrm>
              <a:off x="7054381" y="1400682"/>
              <a:ext cx="6985250" cy="704109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NL" sz="2400" dirty="0" smtClean="0">
                  <a:solidFill>
                    <a:schemeClr val="bg1">
                      <a:lumMod val="65000"/>
                    </a:schemeClr>
                  </a:solidFill>
                </a:rPr>
                <a:t>Chromatine modificaties</a:t>
              </a:r>
              <a:endParaRPr lang="en-GB" sz="2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Right Brace 6">
              <a:extLst>
                <a:ext uri="{FF2B5EF4-FFF2-40B4-BE49-F238E27FC236}">
                  <a16:creationId xmlns:a16="http://schemas.microsoft.com/office/drawing/2014/main" id="{4ED3416C-0C31-9C4B-9F91-FF0A2536671C}"/>
                </a:ext>
              </a:extLst>
            </p:cNvPr>
            <p:cNvSpPr/>
            <p:nvPr/>
          </p:nvSpPr>
          <p:spPr>
            <a:xfrm>
              <a:off x="6450219" y="1287072"/>
              <a:ext cx="229734" cy="921411"/>
            </a:xfrm>
            <a:prstGeom prst="rightBrac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" name="Groep 2"/>
          <p:cNvGrpSpPr/>
          <p:nvPr/>
        </p:nvGrpSpPr>
        <p:grpSpPr>
          <a:xfrm>
            <a:off x="3048647" y="2840465"/>
            <a:ext cx="5400028" cy="3592117"/>
            <a:chOff x="3048647" y="2840465"/>
            <a:chExt cx="5400028" cy="3592117"/>
          </a:xfrm>
        </p:grpSpPr>
        <p:grpSp>
          <p:nvGrpSpPr>
            <p:cNvPr id="10" name="Group 3">
              <a:extLst>
                <a:ext uri="{FF2B5EF4-FFF2-40B4-BE49-F238E27FC236}">
                  <a16:creationId xmlns:a16="http://schemas.microsoft.com/office/drawing/2014/main" id="{F63CB1D5-76A7-5347-8DA8-643BC39672B8}"/>
                </a:ext>
              </a:extLst>
            </p:cNvPr>
            <p:cNvGrpSpPr/>
            <p:nvPr/>
          </p:nvGrpSpPr>
          <p:grpSpPr>
            <a:xfrm>
              <a:off x="3048647" y="2840465"/>
              <a:ext cx="5400028" cy="1617252"/>
              <a:chOff x="6450220" y="2351359"/>
              <a:chExt cx="6233845" cy="1725713"/>
            </a:xfrm>
          </p:grpSpPr>
          <p:sp>
            <p:nvSpPr>
              <p:cNvPr id="11" name="TextBox 5">
                <a:extLst>
                  <a:ext uri="{FF2B5EF4-FFF2-40B4-BE49-F238E27FC236}">
                    <a16:creationId xmlns:a16="http://schemas.microsoft.com/office/drawing/2014/main" id="{EA51E68C-E10A-A34D-88B4-81CBF8D5102A}"/>
                  </a:ext>
                </a:extLst>
              </p:cNvPr>
              <p:cNvSpPr txBox="1"/>
              <p:nvPr/>
            </p:nvSpPr>
            <p:spPr>
              <a:xfrm>
                <a:off x="6873899" y="2921162"/>
                <a:ext cx="5810166" cy="4926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nl-NL" sz="2400" dirty="0" smtClean="0"/>
                  <a:t>Post-</a:t>
                </a:r>
                <a:r>
                  <a:rPr lang="nl-NL" sz="2400" dirty="0" err="1" smtClean="0"/>
                  <a:t>transcriptionele</a:t>
                </a:r>
                <a:r>
                  <a:rPr lang="nl-NL" sz="2400" dirty="0" smtClean="0"/>
                  <a:t> regulatie</a:t>
                </a:r>
                <a:endParaRPr lang="en-GB" sz="2400" dirty="0"/>
              </a:p>
            </p:txBody>
          </p:sp>
          <p:sp>
            <p:nvSpPr>
              <p:cNvPr id="12" name="Right Brace 7">
                <a:extLst>
                  <a:ext uri="{FF2B5EF4-FFF2-40B4-BE49-F238E27FC236}">
                    <a16:creationId xmlns:a16="http://schemas.microsoft.com/office/drawing/2014/main" id="{F32A8EA9-A601-A64C-9369-70D77E409AA0}"/>
                  </a:ext>
                </a:extLst>
              </p:cNvPr>
              <p:cNvSpPr/>
              <p:nvPr/>
            </p:nvSpPr>
            <p:spPr>
              <a:xfrm>
                <a:off x="6450220" y="2351359"/>
                <a:ext cx="214314" cy="1725713"/>
              </a:xfrm>
              <a:prstGeom prst="righ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2400"/>
              </a:p>
            </p:txBody>
          </p:sp>
        </p:grpSp>
        <p:sp>
          <p:nvSpPr>
            <p:cNvPr id="19" name="TextBox 4"/>
            <p:cNvSpPr txBox="1"/>
            <p:nvPr/>
          </p:nvSpPr>
          <p:spPr>
            <a:xfrm>
              <a:off x="4503909" y="4124258"/>
              <a:ext cx="3944766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2400" u="sng" dirty="0" smtClean="0"/>
                <a:t>Regulatie van: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nl-NL" sz="2400" dirty="0" smtClean="0"/>
                <a:t>RNA processing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nl-NL" sz="2400" dirty="0" smtClean="0"/>
                <a:t>Afbraak mRNA</a:t>
              </a:r>
            </a:p>
            <a:p>
              <a:pPr marL="800100" lvl="1" indent="-342900">
                <a:buFont typeface="Calibri" panose="020F0502020204030204" pitchFamily="34" charset="0"/>
                <a:buChar char="₋"/>
              </a:pPr>
              <a:r>
                <a:rPr lang="nl-NL" sz="2400" dirty="0" smtClean="0"/>
                <a:t>Reguliere afbraak</a:t>
              </a:r>
            </a:p>
            <a:p>
              <a:pPr marL="800100" lvl="1" indent="-342900">
                <a:buFont typeface="Calibri" panose="020F0502020204030204" pitchFamily="34" charset="0"/>
                <a:buChar char="₋"/>
              </a:pPr>
              <a:r>
                <a:rPr lang="nl-NL" sz="2400" dirty="0" smtClean="0"/>
                <a:t>Specifieke afbraak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nl-NL" sz="2400" dirty="0" smtClean="0"/>
                <a:t>Initiatie translatie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810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228" y="102345"/>
            <a:ext cx="8640960" cy="969218"/>
          </a:xfrm>
        </p:spPr>
        <p:txBody>
          <a:bodyPr>
            <a:noAutofit/>
          </a:bodyPr>
          <a:lstStyle/>
          <a:p>
            <a:pPr algn="l"/>
            <a:r>
              <a:rPr lang="nl-NL" b="1" dirty="0" smtClean="0">
                <a:solidFill>
                  <a:srgbClr val="FF6600"/>
                </a:solidFill>
                <a:latin typeface="+mn-lt"/>
              </a:rPr>
              <a:t>Post - </a:t>
            </a:r>
            <a:r>
              <a:rPr lang="nl-NL" b="1" dirty="0" err="1" smtClean="0">
                <a:solidFill>
                  <a:srgbClr val="FF6600"/>
                </a:solidFill>
                <a:latin typeface="+mn-lt"/>
              </a:rPr>
              <a:t>Transcriptionele</a:t>
            </a:r>
            <a:r>
              <a:rPr lang="nl-NL" b="1" dirty="0" smtClean="0">
                <a:solidFill>
                  <a:srgbClr val="FF6600"/>
                </a:solidFill>
                <a:latin typeface="+mn-lt"/>
              </a:rPr>
              <a:t> Regulatie</a:t>
            </a:r>
            <a:endParaRPr lang="nl-NL" b="1" dirty="0">
              <a:solidFill>
                <a:srgbClr val="FF6600"/>
              </a:solidFill>
              <a:latin typeface="+mn-lt"/>
            </a:endParaRPr>
          </a:p>
        </p:txBody>
      </p:sp>
      <p:pic>
        <p:nvPicPr>
          <p:cNvPr id="2051" name="Picture 3" descr="D:\Books\Biology_Campbell_Figures\18_labeled_images\18_08_EukTranscription-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88" y="1664747"/>
            <a:ext cx="8547100" cy="390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ep 5"/>
          <p:cNvGrpSpPr/>
          <p:nvPr/>
        </p:nvGrpSpPr>
        <p:grpSpPr>
          <a:xfrm>
            <a:off x="209228" y="1081723"/>
            <a:ext cx="8734820" cy="1925637"/>
            <a:chOff x="209228" y="1081723"/>
            <a:chExt cx="8734820" cy="1925637"/>
          </a:xfrm>
        </p:grpSpPr>
        <p:sp>
          <p:nvSpPr>
            <p:cNvPr id="3" name="Afgeronde rechthoek 2"/>
            <p:cNvSpPr/>
            <p:nvPr/>
          </p:nvSpPr>
          <p:spPr>
            <a:xfrm>
              <a:off x="209228" y="1381760"/>
              <a:ext cx="6750372" cy="1625600"/>
            </a:xfrm>
            <a:prstGeom prst="roundRect">
              <a:avLst/>
            </a:prstGeom>
            <a:solidFill>
              <a:schemeClr val="bg1">
                <a:alpha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" name="Afgeronde rechthoek 4"/>
            <p:cNvSpPr/>
            <p:nvPr/>
          </p:nvSpPr>
          <p:spPr>
            <a:xfrm>
              <a:off x="6959600" y="1081723"/>
              <a:ext cx="1984448" cy="1625600"/>
            </a:xfrm>
            <a:prstGeom prst="roundRect">
              <a:avLst/>
            </a:prstGeom>
            <a:solidFill>
              <a:schemeClr val="bg1">
                <a:alpha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2" name="Pijl-omlaag 11"/>
          <p:cNvSpPr/>
          <p:nvPr/>
        </p:nvSpPr>
        <p:spPr>
          <a:xfrm>
            <a:off x="5753100" y="5476875"/>
            <a:ext cx="114300" cy="372934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Pijl-omlaag 13"/>
          <p:cNvSpPr/>
          <p:nvPr/>
        </p:nvSpPr>
        <p:spPr>
          <a:xfrm>
            <a:off x="5753100" y="5963379"/>
            <a:ext cx="114300" cy="372934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ekstvak 3"/>
          <p:cNvSpPr txBox="1"/>
          <p:nvPr/>
        </p:nvSpPr>
        <p:spPr>
          <a:xfrm>
            <a:off x="209228" y="822682"/>
            <a:ext cx="761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Dus regulatie die na de transcriptie plaats vindt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6893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49263" y="2018804"/>
            <a:ext cx="8229600" cy="3875017"/>
          </a:xfrm>
        </p:spPr>
        <p:txBody>
          <a:bodyPr>
            <a:noAutofit/>
          </a:bodyPr>
          <a:lstStyle/>
          <a:p>
            <a:pPr lvl="0"/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Uitleggen 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</a:rPr>
              <a:t>(positieve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en 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</a:rPr>
              <a:t>negatieve)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genregulatie in </a:t>
            </a:r>
            <a:r>
              <a:rPr lang="nl-NL" u="sng" dirty="0" smtClean="0">
                <a:solidFill>
                  <a:schemeClr val="bg1">
                    <a:lumMod val="65000"/>
                  </a:schemeClr>
                </a:solidFill>
              </a:rPr>
              <a:t>bacteriën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</a:rPr>
              <a:t> (a.d.h.v. </a:t>
            </a:r>
            <a:r>
              <a:rPr lang="nl-NL" i="1" dirty="0" err="1" smtClean="0">
                <a:solidFill>
                  <a:schemeClr val="bg1">
                    <a:lumMod val="65000"/>
                  </a:schemeClr>
                </a:solidFill>
              </a:rPr>
              <a:t>trp</a:t>
            </a:r>
            <a:r>
              <a:rPr lang="nl-NL" i="1" dirty="0" smtClean="0">
                <a:solidFill>
                  <a:schemeClr val="bg1">
                    <a:lumMod val="65000"/>
                  </a:schemeClr>
                </a:solidFill>
              </a:rPr>
              <a:t>-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</a:rPr>
              <a:t> en </a:t>
            </a:r>
            <a:r>
              <a:rPr lang="nl-NL" i="1" dirty="0" err="1" smtClean="0">
                <a:solidFill>
                  <a:schemeClr val="bg1">
                    <a:lumMod val="65000"/>
                  </a:schemeClr>
                </a:solidFill>
              </a:rPr>
              <a:t>lac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</a:rPr>
              <a:t>operon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pPr lvl="0"/>
            <a:r>
              <a:rPr lang="nl-NL" dirty="0" smtClean="0"/>
              <a:t>Uitleggen </a:t>
            </a:r>
            <a:r>
              <a:rPr lang="nl-NL" dirty="0"/>
              <a:t>genregulatie in </a:t>
            </a:r>
            <a:r>
              <a:rPr lang="nl-NL" u="sng" dirty="0"/>
              <a:t>eukaryoten</a:t>
            </a:r>
          </a:p>
          <a:p>
            <a:pPr lvl="0"/>
            <a:r>
              <a:rPr lang="nl-NL" dirty="0" smtClean="0"/>
              <a:t>Beschrijven </a:t>
            </a:r>
            <a:r>
              <a:rPr lang="nl-NL" dirty="0"/>
              <a:t>tijdens welke stadia eukaryoten genexpressie reguleren</a:t>
            </a:r>
          </a:p>
          <a:p>
            <a:pPr lvl="0"/>
            <a:r>
              <a:rPr lang="nl-NL" dirty="0" smtClean="0"/>
              <a:t>De </a:t>
            </a:r>
            <a:r>
              <a:rPr lang="nl-NL" dirty="0"/>
              <a:t>rol van non-</a:t>
            </a:r>
            <a:r>
              <a:rPr lang="nl-NL" dirty="0" err="1"/>
              <a:t>coding</a:t>
            </a:r>
            <a:r>
              <a:rPr lang="nl-NL" dirty="0"/>
              <a:t> </a:t>
            </a:r>
            <a:r>
              <a:rPr lang="nl-NL" dirty="0" err="1"/>
              <a:t>RNAs</a:t>
            </a:r>
            <a:r>
              <a:rPr lang="nl-NL" dirty="0"/>
              <a:t> in de regulatie van genexpressie uitleggen</a:t>
            </a:r>
          </a:p>
          <a:p>
            <a:pPr lvl="0"/>
            <a:endParaRPr lang="nl-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B855618-1F6A-5E48-845C-81CDBC4A3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3" y="4054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nl-NL" sz="4000" b="1" dirty="0">
                <a:solidFill>
                  <a:srgbClr val="FF6600"/>
                </a:solidFill>
                <a:latin typeface="+mn-lt"/>
              </a:rPr>
              <a:t>Leerdoelen Hoofdstuk </a:t>
            </a:r>
            <a:r>
              <a:rPr lang="nl-NL" sz="4000" b="1" dirty="0" smtClean="0">
                <a:solidFill>
                  <a:srgbClr val="FF6600"/>
                </a:solidFill>
                <a:latin typeface="+mn-lt"/>
              </a:rPr>
              <a:t>18</a:t>
            </a:r>
            <a:br>
              <a:rPr lang="nl-NL" sz="4000" b="1" dirty="0" smtClean="0">
                <a:solidFill>
                  <a:srgbClr val="FF6600"/>
                </a:solidFill>
                <a:latin typeface="+mn-lt"/>
              </a:rPr>
            </a:br>
            <a:r>
              <a:rPr lang="nl-NL" sz="3200" dirty="0" smtClean="0">
                <a:latin typeface="+mn-lt"/>
              </a:rPr>
              <a:t>§18.1 t/m §18.3</a:t>
            </a:r>
            <a:endParaRPr lang="nl-NL" sz="3200" dirty="0">
              <a:solidFill>
                <a:srgbClr val="FF66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5497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516" y="257176"/>
            <a:ext cx="8640960" cy="1343024"/>
          </a:xfrm>
        </p:spPr>
        <p:txBody>
          <a:bodyPr>
            <a:noAutofit/>
          </a:bodyPr>
          <a:lstStyle/>
          <a:p>
            <a:pPr algn="l"/>
            <a:r>
              <a:rPr lang="nl-NL" b="1" dirty="0" smtClean="0">
                <a:solidFill>
                  <a:srgbClr val="FF6600"/>
                </a:solidFill>
                <a:latin typeface="+mn-lt"/>
              </a:rPr>
              <a:t>Post-</a:t>
            </a:r>
            <a:r>
              <a:rPr lang="nl-NL" b="1" dirty="0" err="1" smtClean="0">
                <a:solidFill>
                  <a:srgbClr val="FF6600"/>
                </a:solidFill>
                <a:latin typeface="+mn-lt"/>
              </a:rPr>
              <a:t>transcriptionele</a:t>
            </a:r>
            <a:r>
              <a:rPr lang="nl-NL" b="1" dirty="0" smtClean="0">
                <a:solidFill>
                  <a:srgbClr val="FF6600"/>
                </a:solidFill>
                <a:latin typeface="+mn-lt"/>
              </a:rPr>
              <a:t> regulatie  </a:t>
            </a:r>
            <a:br>
              <a:rPr lang="nl-NL" b="1" dirty="0" smtClean="0">
                <a:solidFill>
                  <a:srgbClr val="FF6600"/>
                </a:solidFill>
                <a:latin typeface="+mn-lt"/>
              </a:rPr>
            </a:br>
            <a:r>
              <a:rPr lang="nl-NL" b="1" dirty="0" smtClean="0">
                <a:solidFill>
                  <a:srgbClr val="FF6600"/>
                </a:solidFill>
                <a:latin typeface="+mn-lt"/>
                <a:sym typeface="Wingdings" panose="05000000000000000000" pitchFamily="2" charset="2"/>
              </a:rPr>
              <a:t> </a:t>
            </a:r>
            <a:r>
              <a:rPr lang="nl-NL" b="1" dirty="0" smtClean="0">
                <a:solidFill>
                  <a:srgbClr val="FF6600"/>
                </a:solidFill>
                <a:latin typeface="+mn-lt"/>
              </a:rPr>
              <a:t>RNA-processing </a:t>
            </a:r>
            <a:br>
              <a:rPr lang="nl-NL" b="1" dirty="0" smtClean="0">
                <a:solidFill>
                  <a:srgbClr val="FF6600"/>
                </a:solidFill>
                <a:latin typeface="+mn-lt"/>
              </a:rPr>
            </a:br>
            <a:endParaRPr lang="nl-NL" sz="2800" b="1" dirty="0">
              <a:solidFill>
                <a:srgbClr val="FF6600"/>
              </a:solidFill>
              <a:latin typeface="+mn-lt"/>
            </a:endParaRPr>
          </a:p>
        </p:txBody>
      </p:sp>
      <p:pic>
        <p:nvPicPr>
          <p:cNvPr id="9218" name="Picture 2" descr="D:\Books\Biology_Campbell_Figures\18_labeled_images\18_13AltRNASplicing-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953" y="2402879"/>
            <a:ext cx="6120680" cy="404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hoek 2"/>
          <p:cNvSpPr/>
          <p:nvPr/>
        </p:nvSpPr>
        <p:spPr>
          <a:xfrm>
            <a:off x="244092" y="1713534"/>
            <a:ext cx="237052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nl-NL" sz="2400" i="1" dirty="0" smtClean="0"/>
              <a:t>5’Cap</a:t>
            </a:r>
          </a:p>
          <a:p>
            <a:pPr marL="285750" indent="-285750">
              <a:buFontTx/>
              <a:buChar char="-"/>
            </a:pPr>
            <a:r>
              <a:rPr lang="nl-NL" sz="2400" i="1" dirty="0" err="1" smtClean="0"/>
              <a:t>PolyA</a:t>
            </a:r>
            <a:r>
              <a:rPr lang="nl-NL" sz="2400" i="1" dirty="0" smtClean="0"/>
              <a:t>-staart</a:t>
            </a:r>
          </a:p>
          <a:p>
            <a:pPr marL="285750" indent="-285750">
              <a:buFontTx/>
              <a:buChar char="-"/>
            </a:pPr>
            <a:r>
              <a:rPr lang="nl-NL" sz="2400" i="1" dirty="0" smtClean="0"/>
              <a:t>RNA-</a:t>
            </a:r>
            <a:r>
              <a:rPr lang="nl-NL" sz="2400" i="1" dirty="0" err="1" smtClean="0"/>
              <a:t>splicing</a:t>
            </a:r>
            <a:endParaRPr lang="nl-NL" sz="2400" i="1" dirty="0" smtClean="0"/>
          </a:p>
          <a:p>
            <a:endParaRPr lang="nl-NL" dirty="0"/>
          </a:p>
          <a:p>
            <a:endParaRPr lang="nl-NL" sz="2400" dirty="0">
              <a:sym typeface="Wingdings" panose="05000000000000000000" pitchFamily="2" charset="2"/>
            </a:endParaRPr>
          </a:p>
          <a:p>
            <a:r>
              <a:rPr lang="nl-NL" sz="2400" u="sng" dirty="0" smtClean="0"/>
              <a:t>Alternatieve </a:t>
            </a:r>
            <a:r>
              <a:rPr lang="nl-NL" sz="2400" u="sng" dirty="0"/>
              <a:t>RNA </a:t>
            </a:r>
            <a:r>
              <a:rPr lang="nl-NL" sz="2400" u="sng" dirty="0" err="1" smtClean="0"/>
              <a:t>splicing</a:t>
            </a:r>
            <a:r>
              <a:rPr lang="nl-NL" sz="2400" dirty="0" smtClean="0"/>
              <a:t>, één </a:t>
            </a:r>
            <a:r>
              <a:rPr lang="nl-NL" sz="2400" dirty="0"/>
              <a:t>gen kan leiden tot </a:t>
            </a:r>
            <a:r>
              <a:rPr lang="nl-NL" sz="2400" dirty="0" smtClean="0"/>
              <a:t>verschillende polypeptiden</a:t>
            </a:r>
            <a:endParaRPr lang="en-US" sz="2400" dirty="0"/>
          </a:p>
        </p:txBody>
      </p:sp>
      <p:sp>
        <p:nvSpPr>
          <p:cNvPr id="4" name="PIJL-OMLAAG 3"/>
          <p:cNvSpPr/>
          <p:nvPr/>
        </p:nvSpPr>
        <p:spPr>
          <a:xfrm>
            <a:off x="1100139" y="2986096"/>
            <a:ext cx="162295" cy="44291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ebogen PIJL-OMHOOG 6"/>
          <p:cNvSpPr/>
          <p:nvPr/>
        </p:nvSpPr>
        <p:spPr>
          <a:xfrm rot="5400000">
            <a:off x="1147576" y="5652717"/>
            <a:ext cx="757238" cy="689819"/>
          </a:xfrm>
          <a:prstGeom prst="bentUpArrow">
            <a:avLst>
              <a:gd name="adj1" fmla="val 14644"/>
              <a:gd name="adj2" fmla="val 34320"/>
              <a:gd name="adj3" fmla="val 3121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8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479" y="142873"/>
            <a:ext cx="8348997" cy="1343024"/>
          </a:xfrm>
        </p:spPr>
        <p:txBody>
          <a:bodyPr>
            <a:noAutofit/>
          </a:bodyPr>
          <a:lstStyle/>
          <a:p>
            <a:pPr algn="l"/>
            <a:r>
              <a:rPr lang="nl-NL" sz="4000" b="1" dirty="0" smtClean="0">
                <a:solidFill>
                  <a:srgbClr val="FF6600"/>
                </a:solidFill>
                <a:latin typeface="+mn-lt"/>
              </a:rPr>
              <a:t>Post-</a:t>
            </a:r>
            <a:r>
              <a:rPr lang="nl-NL" sz="4000" b="1" dirty="0" err="1" smtClean="0">
                <a:solidFill>
                  <a:srgbClr val="FF6600"/>
                </a:solidFill>
                <a:latin typeface="+mn-lt"/>
              </a:rPr>
              <a:t>transcriptionele</a:t>
            </a:r>
            <a:r>
              <a:rPr lang="nl-NL" sz="4000" b="1" dirty="0" smtClean="0">
                <a:solidFill>
                  <a:srgbClr val="FF6600"/>
                </a:solidFill>
                <a:latin typeface="+mn-lt"/>
              </a:rPr>
              <a:t> regulatie  </a:t>
            </a:r>
            <a:br>
              <a:rPr lang="nl-NL" sz="4000" b="1" dirty="0" smtClean="0">
                <a:solidFill>
                  <a:srgbClr val="FF6600"/>
                </a:solidFill>
                <a:latin typeface="+mn-lt"/>
              </a:rPr>
            </a:br>
            <a:r>
              <a:rPr lang="nl-NL" sz="4000" b="1" dirty="0" smtClean="0">
                <a:solidFill>
                  <a:srgbClr val="FF6600"/>
                </a:solidFill>
                <a:latin typeface="+mn-lt"/>
                <a:sym typeface="Wingdings" panose="05000000000000000000" pitchFamily="2" charset="2"/>
              </a:rPr>
              <a:t> </a:t>
            </a:r>
            <a:r>
              <a:rPr lang="nl-NL" sz="4000" b="1" dirty="0" smtClean="0">
                <a:solidFill>
                  <a:srgbClr val="FF6600"/>
                </a:solidFill>
                <a:latin typeface="+mn-lt"/>
              </a:rPr>
              <a:t>Afbraak mRNA - </a:t>
            </a:r>
            <a:r>
              <a:rPr lang="nl-NL" sz="4000" b="1" u="sng" dirty="0" smtClean="0">
                <a:solidFill>
                  <a:srgbClr val="FF6600"/>
                </a:solidFill>
                <a:latin typeface="+mn-lt"/>
              </a:rPr>
              <a:t>regulier</a:t>
            </a:r>
            <a:endParaRPr lang="nl-NL" sz="4000" b="1" u="sng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8" name="TextBox 10"/>
          <p:cNvSpPr txBox="1"/>
          <p:nvPr/>
        </p:nvSpPr>
        <p:spPr>
          <a:xfrm>
            <a:off x="507479" y="1874260"/>
            <a:ext cx="8093596" cy="334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b="1" u="sng" dirty="0" err="1" smtClean="0"/>
              <a:t>Regulier</a:t>
            </a:r>
            <a:endParaRPr lang="en-US" sz="2400" b="1" u="sng" dirty="0" smtClean="0"/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2400" dirty="0" err="1" smtClean="0"/>
              <a:t>Eerst</a:t>
            </a:r>
            <a:r>
              <a:rPr lang="en-US" sz="2400" dirty="0" smtClean="0"/>
              <a:t> </a:t>
            </a:r>
            <a:r>
              <a:rPr lang="en-US" sz="2400" dirty="0" err="1" smtClean="0"/>
              <a:t>korter</a:t>
            </a:r>
            <a:r>
              <a:rPr lang="en-US" sz="2400" dirty="0" smtClean="0"/>
              <a:t> </a:t>
            </a:r>
            <a:r>
              <a:rPr lang="en-US" sz="2400" dirty="0" err="1" smtClean="0"/>
              <a:t>maken</a:t>
            </a:r>
            <a:r>
              <a:rPr lang="en-US" sz="2400" dirty="0" smtClean="0"/>
              <a:t> van 3’-polyA-staart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2400" dirty="0" err="1" smtClean="0"/>
              <a:t>Verwijderen</a:t>
            </a:r>
            <a:r>
              <a:rPr lang="en-US" sz="2400" dirty="0" smtClean="0"/>
              <a:t> 5’-CAP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2400" dirty="0" err="1" smtClean="0"/>
              <a:t>Afbraak</a:t>
            </a:r>
            <a:r>
              <a:rPr lang="en-US" sz="2400" dirty="0" smtClean="0"/>
              <a:t> door nuclease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2400" dirty="0" err="1" smtClean="0"/>
              <a:t>Sequenties</a:t>
            </a:r>
            <a:r>
              <a:rPr lang="en-US" sz="2400" dirty="0" smtClean="0"/>
              <a:t> in de 3’untranslated region (UTR) </a:t>
            </a:r>
            <a:r>
              <a:rPr lang="en-US" sz="2400" dirty="0" err="1" smtClean="0"/>
              <a:t>bepalen</a:t>
            </a:r>
            <a:r>
              <a:rPr lang="en-US" sz="2400" dirty="0" smtClean="0"/>
              <a:t> hoe </a:t>
            </a:r>
            <a:r>
              <a:rPr lang="en-US" sz="2400" dirty="0" err="1" smtClean="0"/>
              <a:t>lang</a:t>
            </a:r>
            <a:r>
              <a:rPr lang="en-US" sz="2400" dirty="0" smtClean="0"/>
              <a:t> </a:t>
            </a:r>
            <a:r>
              <a:rPr lang="en-US" sz="2400" dirty="0" err="1" smtClean="0"/>
              <a:t>een</a:t>
            </a:r>
            <a:r>
              <a:rPr lang="en-US" sz="2400" dirty="0" smtClean="0"/>
              <a:t> mRNA ‘</a:t>
            </a:r>
            <a:r>
              <a:rPr lang="en-US" sz="2400" dirty="0" err="1" smtClean="0"/>
              <a:t>leeft</a:t>
            </a:r>
            <a:r>
              <a:rPr lang="en-US" sz="2400" dirty="0" smtClean="0"/>
              <a:t>’ </a:t>
            </a:r>
            <a:r>
              <a:rPr lang="nl-NL" sz="2400" dirty="0" smtClean="0"/>
              <a:t>(dus wat de halfwaardetijd t</a:t>
            </a:r>
            <a:r>
              <a:rPr lang="nl-NL" sz="2400" baseline="30000" dirty="0" smtClean="0"/>
              <a:t>1/2</a:t>
            </a:r>
            <a:r>
              <a:rPr lang="nl-NL" sz="2400" dirty="0" smtClean="0"/>
              <a:t> is)</a:t>
            </a:r>
          </a:p>
          <a:p>
            <a:pPr>
              <a:lnSpc>
                <a:spcPct val="110000"/>
              </a:lnSpc>
            </a:pP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53610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479" y="142873"/>
            <a:ext cx="8348997" cy="1343024"/>
          </a:xfrm>
        </p:spPr>
        <p:txBody>
          <a:bodyPr>
            <a:noAutofit/>
          </a:bodyPr>
          <a:lstStyle/>
          <a:p>
            <a:pPr algn="l"/>
            <a:r>
              <a:rPr lang="nl-NL" sz="4000" b="1" dirty="0" smtClean="0">
                <a:solidFill>
                  <a:srgbClr val="FF6600"/>
                </a:solidFill>
                <a:latin typeface="+mn-lt"/>
              </a:rPr>
              <a:t>Post-</a:t>
            </a:r>
            <a:r>
              <a:rPr lang="nl-NL" sz="4000" b="1" dirty="0" err="1" smtClean="0">
                <a:solidFill>
                  <a:srgbClr val="FF6600"/>
                </a:solidFill>
                <a:latin typeface="+mn-lt"/>
              </a:rPr>
              <a:t>transcriptionele</a:t>
            </a:r>
            <a:r>
              <a:rPr lang="nl-NL" sz="4000" b="1" dirty="0" smtClean="0">
                <a:solidFill>
                  <a:srgbClr val="FF6600"/>
                </a:solidFill>
                <a:latin typeface="+mn-lt"/>
              </a:rPr>
              <a:t> regulatie  </a:t>
            </a:r>
            <a:br>
              <a:rPr lang="nl-NL" sz="4000" b="1" dirty="0" smtClean="0">
                <a:solidFill>
                  <a:srgbClr val="FF6600"/>
                </a:solidFill>
                <a:latin typeface="+mn-lt"/>
              </a:rPr>
            </a:br>
            <a:r>
              <a:rPr lang="nl-NL" sz="4000" b="1" dirty="0" smtClean="0">
                <a:solidFill>
                  <a:srgbClr val="FF6600"/>
                </a:solidFill>
                <a:latin typeface="+mn-lt"/>
                <a:sym typeface="Wingdings" panose="05000000000000000000" pitchFamily="2" charset="2"/>
              </a:rPr>
              <a:t> </a:t>
            </a:r>
            <a:r>
              <a:rPr lang="nl-NL" sz="4000" b="1" dirty="0" smtClean="0">
                <a:solidFill>
                  <a:srgbClr val="FF6600"/>
                </a:solidFill>
                <a:latin typeface="+mn-lt"/>
              </a:rPr>
              <a:t>Afbraak mRNA - </a:t>
            </a:r>
            <a:r>
              <a:rPr lang="nl-NL" sz="4000" b="1" u="sng" dirty="0" smtClean="0">
                <a:solidFill>
                  <a:srgbClr val="FF6600"/>
                </a:solidFill>
                <a:latin typeface="+mn-lt"/>
              </a:rPr>
              <a:t>specifiek</a:t>
            </a:r>
            <a:endParaRPr lang="nl-NL" sz="4000" b="1" u="sng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8" name="TextBox 10"/>
          <p:cNvSpPr txBox="1"/>
          <p:nvPr/>
        </p:nvSpPr>
        <p:spPr>
          <a:xfrm>
            <a:off x="507479" y="1931410"/>
            <a:ext cx="8093596" cy="1606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nl-NL" sz="2400" b="1" u="sng" dirty="0" smtClean="0"/>
              <a:t>Specifiek mRNA</a:t>
            </a:r>
            <a:r>
              <a:rPr lang="nl-NL" sz="2400" b="1" dirty="0" smtClean="0"/>
              <a:t> </a:t>
            </a:r>
            <a:r>
              <a:rPr lang="nl-NL" sz="2400" b="1" dirty="0" smtClean="0">
                <a:solidFill>
                  <a:srgbClr val="0070C0"/>
                </a:solidFill>
              </a:rPr>
              <a:t>(§8.3)</a:t>
            </a:r>
          </a:p>
          <a:p>
            <a:r>
              <a:rPr lang="nl-NL" sz="2400" dirty="0" smtClean="0"/>
              <a:t>RNA </a:t>
            </a:r>
            <a:r>
              <a:rPr lang="nl-NL" sz="2400" dirty="0" err="1" smtClean="0"/>
              <a:t>interference</a:t>
            </a:r>
            <a:r>
              <a:rPr lang="nl-NL" sz="2400" dirty="0" smtClean="0"/>
              <a:t> (</a:t>
            </a:r>
            <a:r>
              <a:rPr lang="nl-NL" sz="2400" dirty="0" err="1" smtClean="0"/>
              <a:t>RNAi</a:t>
            </a:r>
            <a:r>
              <a:rPr lang="nl-NL" sz="2400" dirty="0" smtClean="0"/>
              <a:t>) kan door non-</a:t>
            </a:r>
            <a:r>
              <a:rPr lang="nl-NL" sz="2400" dirty="0" err="1" smtClean="0"/>
              <a:t>coding</a:t>
            </a:r>
            <a:r>
              <a:rPr lang="nl-NL" sz="2400" dirty="0" smtClean="0"/>
              <a:t> RNA (</a:t>
            </a:r>
            <a:r>
              <a:rPr lang="nl-NL" sz="2400" dirty="0" err="1" smtClean="0"/>
              <a:t>ncRNA</a:t>
            </a:r>
            <a:r>
              <a:rPr lang="nl-NL" sz="2400" dirty="0" smtClean="0"/>
              <a:t>):</a:t>
            </a:r>
          </a:p>
          <a:p>
            <a:r>
              <a:rPr lang="nl-NL" sz="2400" dirty="0"/>
              <a:t>	</a:t>
            </a:r>
            <a:r>
              <a:rPr lang="nl-NL" sz="2400" dirty="0" smtClean="0"/>
              <a:t>- </a:t>
            </a:r>
            <a:r>
              <a:rPr lang="nl-NL" sz="2400" dirty="0" err="1" smtClean="0"/>
              <a:t>microRNA</a:t>
            </a:r>
            <a:r>
              <a:rPr lang="nl-NL" sz="2400" dirty="0" smtClean="0"/>
              <a:t> </a:t>
            </a:r>
            <a:r>
              <a:rPr lang="nl-NL" sz="2400" dirty="0"/>
              <a:t>(</a:t>
            </a:r>
            <a:r>
              <a:rPr lang="nl-NL" sz="2400" dirty="0" err="1"/>
              <a:t>miRNA</a:t>
            </a:r>
            <a:r>
              <a:rPr lang="nl-NL" sz="2400" dirty="0"/>
              <a:t>) </a:t>
            </a:r>
            <a:endParaRPr lang="nl-NL" sz="2400" dirty="0" smtClean="0"/>
          </a:p>
          <a:p>
            <a:r>
              <a:rPr lang="nl-NL" sz="2400" dirty="0"/>
              <a:t>	</a:t>
            </a:r>
            <a:r>
              <a:rPr lang="nl-NL" sz="2400" dirty="0" smtClean="0"/>
              <a:t>- short </a:t>
            </a:r>
            <a:r>
              <a:rPr lang="nl-NL" sz="2400" dirty="0" err="1"/>
              <a:t>interfering</a:t>
            </a:r>
            <a:r>
              <a:rPr lang="nl-NL" sz="2400" dirty="0"/>
              <a:t> RNA (</a:t>
            </a:r>
            <a:r>
              <a:rPr lang="nl-NL" sz="2400" dirty="0" err="1"/>
              <a:t>siRNA</a:t>
            </a:r>
            <a:r>
              <a:rPr lang="nl-NL" sz="2400" dirty="0" smtClean="0"/>
              <a:t>)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1356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ep 44"/>
          <p:cNvGrpSpPr/>
          <p:nvPr/>
        </p:nvGrpSpPr>
        <p:grpSpPr>
          <a:xfrm>
            <a:off x="546603" y="1343282"/>
            <a:ext cx="6489898" cy="3111309"/>
            <a:chOff x="9324994" y="3396833"/>
            <a:chExt cx="6489898" cy="3111309"/>
          </a:xfrm>
        </p:grpSpPr>
        <p:pic>
          <p:nvPicPr>
            <p:cNvPr id="39" name="Picture 4" descr="miRNA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b="56904"/>
            <a:stretch/>
          </p:blipFill>
          <p:spPr bwMode="auto">
            <a:xfrm>
              <a:off x="9338146" y="3396833"/>
              <a:ext cx="6336704" cy="2176810"/>
            </a:xfrm>
            <a:prstGeom prst="rect">
              <a:avLst/>
            </a:prstGeom>
            <a:noFill/>
          </p:spPr>
        </p:pic>
        <p:sp>
          <p:nvSpPr>
            <p:cNvPr id="40" name="TextBox 12"/>
            <p:cNvSpPr txBox="1"/>
            <p:nvPr/>
          </p:nvSpPr>
          <p:spPr>
            <a:xfrm>
              <a:off x="14941618" y="3806625"/>
              <a:ext cx="8732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Dicer = </a:t>
              </a:r>
              <a:r>
                <a:rPr lang="en-US" dirty="0" err="1" smtClean="0"/>
                <a:t>enzym</a:t>
              </a:r>
              <a:endParaRPr lang="en-US" dirty="0"/>
            </a:p>
          </p:txBody>
        </p:sp>
        <p:sp>
          <p:nvSpPr>
            <p:cNvPr id="41" name="TextBox 5"/>
            <p:cNvSpPr txBox="1"/>
            <p:nvPr/>
          </p:nvSpPr>
          <p:spPr>
            <a:xfrm>
              <a:off x="9324994" y="5584812"/>
              <a:ext cx="332854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u="sng" dirty="0" smtClean="0"/>
                <a:t>miRNA</a:t>
              </a:r>
              <a:r>
                <a:rPr lang="en-US" dirty="0" smtClean="0"/>
                <a:t>, </a:t>
              </a:r>
              <a:r>
                <a:rPr lang="en-US" dirty="0" err="1" smtClean="0"/>
                <a:t>primair</a:t>
              </a:r>
              <a:r>
                <a:rPr lang="en-US" dirty="0" smtClean="0"/>
                <a:t> transcript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Non-protein-coding RNA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RNA </a:t>
              </a:r>
              <a:r>
                <a:rPr lang="en-US" dirty="0" err="1" smtClean="0"/>
                <a:t>vormt</a:t>
              </a:r>
              <a:r>
                <a:rPr lang="en-US" dirty="0" smtClean="0"/>
                <a:t> hairpin </a:t>
              </a:r>
              <a:r>
                <a:rPr lang="en-US" dirty="0" err="1" smtClean="0"/>
                <a:t>structuren</a:t>
              </a:r>
              <a:endParaRPr lang="en-US" dirty="0"/>
            </a:p>
          </p:txBody>
        </p:sp>
        <p:sp>
          <p:nvSpPr>
            <p:cNvPr id="38" name="Rechthoek 37"/>
            <p:cNvSpPr/>
            <p:nvPr/>
          </p:nvSpPr>
          <p:spPr>
            <a:xfrm>
              <a:off x="13313590" y="4965162"/>
              <a:ext cx="1628028" cy="758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35" name="Groep 34"/>
          <p:cNvGrpSpPr/>
          <p:nvPr/>
        </p:nvGrpSpPr>
        <p:grpSpPr>
          <a:xfrm>
            <a:off x="536596" y="1340768"/>
            <a:ext cx="8240950" cy="3111309"/>
            <a:chOff x="9353693" y="876491"/>
            <a:chExt cx="8240950" cy="3111309"/>
          </a:xfrm>
        </p:grpSpPr>
        <p:grpSp>
          <p:nvGrpSpPr>
            <p:cNvPr id="27" name="Groep 26"/>
            <p:cNvGrpSpPr/>
            <p:nvPr/>
          </p:nvGrpSpPr>
          <p:grpSpPr>
            <a:xfrm>
              <a:off x="9353693" y="876491"/>
              <a:ext cx="8240950" cy="3111309"/>
              <a:chOff x="9353693" y="876491"/>
              <a:chExt cx="8240950" cy="3111309"/>
            </a:xfrm>
          </p:grpSpPr>
          <p:pic>
            <p:nvPicPr>
              <p:cNvPr id="17" name="Picture 4" descr="miRNA"/>
              <p:cNvPicPr>
                <a:picLocks noChangeAspect="1" noChangeArrowheads="1"/>
              </p:cNvPicPr>
              <p:nvPr/>
            </p:nvPicPr>
            <p:blipFill rotWithShape="1">
              <a:blip r:embed="rId3" cstate="print"/>
              <a:srcRect b="56904"/>
              <a:stretch/>
            </p:blipFill>
            <p:spPr bwMode="auto">
              <a:xfrm>
                <a:off x="9366845" y="876491"/>
                <a:ext cx="6336704" cy="2176810"/>
              </a:xfrm>
              <a:prstGeom prst="rect">
                <a:avLst/>
              </a:prstGeom>
              <a:noFill/>
            </p:spPr>
          </p:pic>
          <p:sp>
            <p:nvSpPr>
              <p:cNvPr id="18" name="TextBox 12"/>
              <p:cNvSpPr txBox="1"/>
              <p:nvPr/>
            </p:nvSpPr>
            <p:spPr>
              <a:xfrm>
                <a:off x="14970317" y="1286283"/>
                <a:ext cx="8732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Dicer = </a:t>
                </a:r>
                <a:r>
                  <a:rPr lang="en-US" dirty="0" err="1" smtClean="0"/>
                  <a:t>enzym</a:t>
                </a:r>
                <a:endParaRPr lang="en-US" dirty="0"/>
              </a:p>
            </p:txBody>
          </p:sp>
          <p:sp>
            <p:nvSpPr>
              <p:cNvPr id="22" name="TextBox 5"/>
              <p:cNvSpPr txBox="1"/>
              <p:nvPr/>
            </p:nvSpPr>
            <p:spPr>
              <a:xfrm>
                <a:off x="9353693" y="3064470"/>
                <a:ext cx="332854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u="sng" dirty="0" smtClean="0"/>
                  <a:t>miRNA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primair</a:t>
                </a:r>
                <a:r>
                  <a:rPr lang="en-US" dirty="0" smtClean="0"/>
                  <a:t> transcript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Non-protein-coding RNA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RNA </a:t>
                </a:r>
                <a:r>
                  <a:rPr lang="en-US" dirty="0" err="1" smtClean="0"/>
                  <a:t>vormt</a:t>
                </a:r>
                <a:r>
                  <a:rPr lang="en-US" dirty="0" smtClean="0"/>
                  <a:t> hairpin </a:t>
                </a:r>
                <a:r>
                  <a:rPr lang="en-US" dirty="0" err="1" smtClean="0"/>
                  <a:t>structuren</a:t>
                </a:r>
                <a:endParaRPr lang="en-US" dirty="0"/>
              </a:p>
            </p:txBody>
          </p:sp>
          <p:pic>
            <p:nvPicPr>
              <p:cNvPr id="23" name="Picture 4" descr="miRNA"/>
              <p:cNvPicPr>
                <a:picLocks noChangeAspect="1" noChangeArrowheads="1"/>
              </p:cNvPicPr>
              <p:nvPr/>
            </p:nvPicPr>
            <p:blipFill rotWithShape="1">
              <a:blip r:embed="rId3" cstate="print"/>
              <a:srcRect l="66029" t="26001" r="16384" b="68342"/>
              <a:stretch/>
            </p:blipFill>
            <p:spPr bwMode="auto">
              <a:xfrm>
                <a:off x="16480218" y="2159070"/>
                <a:ext cx="1114425" cy="285750"/>
              </a:xfrm>
              <a:prstGeom prst="rect">
                <a:avLst/>
              </a:prstGeom>
              <a:noFill/>
            </p:spPr>
          </p:pic>
          <p:cxnSp>
            <p:nvCxnSpPr>
              <p:cNvPr id="24" name="Rechte verbindingslijn met pijl 23"/>
              <p:cNvCxnSpPr/>
              <p:nvPr/>
            </p:nvCxnSpPr>
            <p:spPr>
              <a:xfrm flipH="1">
                <a:off x="14970317" y="2307496"/>
                <a:ext cx="120068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12"/>
              <p:cNvSpPr txBox="1"/>
              <p:nvPr/>
            </p:nvSpPr>
            <p:spPr>
              <a:xfrm>
                <a:off x="16670182" y="1747948"/>
                <a:ext cx="7537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b="1" u="sng" dirty="0" err="1" smtClean="0"/>
                  <a:t>siRNA</a:t>
                </a:r>
                <a:endParaRPr lang="en-US" b="1" u="sng" dirty="0"/>
              </a:p>
            </p:txBody>
          </p:sp>
        </p:grpSp>
        <p:sp>
          <p:nvSpPr>
            <p:cNvPr id="8" name="Rechthoek 7"/>
            <p:cNvSpPr/>
            <p:nvPr/>
          </p:nvSpPr>
          <p:spPr>
            <a:xfrm>
              <a:off x="13342289" y="2444820"/>
              <a:ext cx="1628028" cy="758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4" name="Groep 3"/>
          <p:cNvGrpSpPr/>
          <p:nvPr/>
        </p:nvGrpSpPr>
        <p:grpSpPr>
          <a:xfrm>
            <a:off x="539435" y="1340768"/>
            <a:ext cx="8614874" cy="5299288"/>
            <a:chOff x="539552" y="1340768"/>
            <a:chExt cx="8614874" cy="5299288"/>
          </a:xfrm>
        </p:grpSpPr>
        <p:pic>
          <p:nvPicPr>
            <p:cNvPr id="5" name="Picture 4" descr="miRNA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b="6053"/>
            <a:stretch/>
          </p:blipFill>
          <p:spPr bwMode="auto">
            <a:xfrm>
              <a:off x="552704" y="1340768"/>
              <a:ext cx="6336704" cy="4745290"/>
            </a:xfrm>
            <a:prstGeom prst="rect">
              <a:avLst/>
            </a:prstGeom>
            <a:noFill/>
          </p:spPr>
        </p:pic>
        <p:sp>
          <p:nvSpPr>
            <p:cNvPr id="6" name="TextBox 12"/>
            <p:cNvSpPr txBox="1"/>
            <p:nvPr/>
          </p:nvSpPr>
          <p:spPr>
            <a:xfrm>
              <a:off x="6156176" y="1750560"/>
              <a:ext cx="8732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Dicer = </a:t>
              </a:r>
              <a:r>
                <a:rPr lang="en-US" dirty="0" err="1" smtClean="0"/>
                <a:t>enzym</a:t>
              </a:r>
              <a:endParaRPr 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5878221" y="3202970"/>
              <a:ext cx="31662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miRNA/siRNA - protein complex</a:t>
              </a:r>
            </a:p>
            <a:p>
              <a:r>
                <a:rPr lang="en-US" dirty="0">
                  <a:sym typeface="Wingdings" panose="05000000000000000000" pitchFamily="2" charset="2"/>
                </a:rPr>
                <a:t>(</a:t>
              </a:r>
              <a:r>
                <a:rPr lang="en-US" dirty="0" err="1" smtClean="0"/>
                <a:t>ssRNA</a:t>
              </a:r>
              <a:r>
                <a:rPr lang="en-US" dirty="0" smtClean="0"/>
                <a:t> </a:t>
              </a:r>
              <a:r>
                <a:rPr lang="en-US" dirty="0" err="1" smtClean="0"/>
                <a:t>deel</a:t>
              </a:r>
              <a:r>
                <a:rPr lang="en-US" dirty="0" smtClean="0"/>
                <a:t> ~ 22 </a:t>
              </a:r>
              <a:r>
                <a:rPr lang="en-US" dirty="0" err="1" smtClean="0"/>
                <a:t>nt</a:t>
              </a:r>
              <a:r>
                <a:rPr lang="en-US" dirty="0" smtClean="0"/>
                <a:t> </a:t>
              </a:r>
              <a:r>
                <a:rPr lang="en-US" dirty="0" err="1" smtClean="0"/>
                <a:t>lang</a:t>
              </a:r>
              <a:r>
                <a:rPr lang="en-US" dirty="0" smtClean="0"/>
                <a:t>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01948" y="5993725"/>
              <a:ext cx="22765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Hybridiseert</a:t>
              </a:r>
              <a:r>
                <a:rPr lang="en-US" dirty="0"/>
                <a:t> </a:t>
              </a:r>
              <a:r>
                <a:rPr lang="en-US" dirty="0" err="1" smtClean="0"/>
                <a:t>specifiek</a:t>
              </a:r>
              <a:r>
                <a:rPr lang="en-US" dirty="0" smtClean="0"/>
                <a:t>:</a:t>
              </a:r>
            </a:p>
            <a:p>
              <a:r>
                <a:rPr lang="en-US" dirty="0" smtClean="0"/>
                <a:t>mRNA </a:t>
              </a:r>
              <a:r>
                <a:rPr lang="en-US" dirty="0" err="1" smtClean="0"/>
                <a:t>afbraak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91839" y="5993725"/>
              <a:ext cx="40625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Hybridiseert</a:t>
              </a:r>
              <a:r>
                <a:rPr lang="en-US" dirty="0" smtClean="0"/>
                <a:t> met </a:t>
              </a:r>
              <a:r>
                <a:rPr lang="en-US" dirty="0" err="1" smtClean="0"/>
                <a:t>een</a:t>
              </a:r>
              <a:r>
                <a:rPr lang="en-US" dirty="0" smtClean="0"/>
                <a:t> </a:t>
              </a:r>
              <a:r>
                <a:rPr lang="en-US" dirty="0" err="1" smtClean="0"/>
                <a:t>aantal</a:t>
              </a:r>
              <a:r>
                <a:rPr lang="en-US" dirty="0" smtClean="0"/>
                <a:t>  nucleotides:</a:t>
              </a:r>
            </a:p>
            <a:p>
              <a:r>
                <a:rPr lang="en-US" dirty="0" err="1" smtClean="0"/>
                <a:t>Blokkeren</a:t>
              </a:r>
              <a:r>
                <a:rPr lang="en-US" dirty="0" smtClean="0"/>
                <a:t> van </a:t>
              </a:r>
              <a:r>
                <a:rPr lang="en-US" dirty="0" err="1" smtClean="0"/>
                <a:t>translatie</a:t>
              </a:r>
              <a:endParaRPr lang="en-US" dirty="0"/>
            </a:p>
          </p:txBody>
        </p:sp>
        <p:sp>
          <p:nvSpPr>
            <p:cNvPr id="11" name="TextBox 5"/>
            <p:cNvSpPr txBox="1"/>
            <p:nvPr/>
          </p:nvSpPr>
          <p:spPr>
            <a:xfrm>
              <a:off x="539552" y="3528747"/>
              <a:ext cx="332854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u="sng" dirty="0" smtClean="0"/>
                <a:t>miRNA</a:t>
              </a:r>
              <a:r>
                <a:rPr lang="en-US" dirty="0" smtClean="0"/>
                <a:t>, </a:t>
              </a:r>
              <a:r>
                <a:rPr lang="en-US" dirty="0" err="1" smtClean="0"/>
                <a:t>primair</a:t>
              </a:r>
              <a:r>
                <a:rPr lang="en-US" dirty="0" smtClean="0"/>
                <a:t> transcript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Non-protein-coding RNA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RNA </a:t>
              </a:r>
              <a:r>
                <a:rPr lang="en-US" dirty="0" err="1" smtClean="0"/>
                <a:t>vormt</a:t>
              </a:r>
              <a:r>
                <a:rPr lang="en-US" dirty="0" smtClean="0"/>
                <a:t> hairpin </a:t>
              </a:r>
              <a:r>
                <a:rPr lang="en-US" dirty="0" err="1" smtClean="0"/>
                <a:t>structuren</a:t>
              </a:r>
              <a:endParaRPr lang="en-US" dirty="0"/>
            </a:p>
          </p:txBody>
        </p:sp>
        <p:pic>
          <p:nvPicPr>
            <p:cNvPr id="12" name="Picture 4" descr="miRNA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66029" t="26001" r="16384" b="68342"/>
            <a:stretch/>
          </p:blipFill>
          <p:spPr bwMode="auto">
            <a:xfrm>
              <a:off x="7666077" y="2623347"/>
              <a:ext cx="1114425" cy="285750"/>
            </a:xfrm>
            <a:prstGeom prst="rect">
              <a:avLst/>
            </a:prstGeom>
            <a:noFill/>
          </p:spPr>
        </p:pic>
        <p:cxnSp>
          <p:nvCxnSpPr>
            <p:cNvPr id="13" name="Rechte verbindingslijn met pijl 12"/>
            <p:cNvCxnSpPr/>
            <p:nvPr/>
          </p:nvCxnSpPr>
          <p:spPr>
            <a:xfrm flipH="1">
              <a:off x="6156176" y="2771773"/>
              <a:ext cx="120068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2"/>
            <p:cNvSpPr txBox="1"/>
            <p:nvPr/>
          </p:nvSpPr>
          <p:spPr>
            <a:xfrm>
              <a:off x="7856041" y="2212225"/>
              <a:ext cx="753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b="1" u="sng" dirty="0" err="1" smtClean="0"/>
                <a:t>siRNA</a:t>
              </a:r>
              <a:endParaRPr lang="en-US" b="1" u="sng" dirty="0"/>
            </a:p>
          </p:txBody>
        </p:sp>
        <p:sp>
          <p:nvSpPr>
            <p:cNvPr id="15" name="TextBox 12"/>
            <p:cNvSpPr txBox="1"/>
            <p:nvPr/>
          </p:nvSpPr>
          <p:spPr>
            <a:xfrm>
              <a:off x="6518463" y="4259093"/>
              <a:ext cx="250118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 smtClean="0"/>
                <a:t>mRNA (rood) wordt herkend door het </a:t>
              </a:r>
              <a:r>
                <a:rPr lang="nl-NL" dirty="0" err="1" smtClean="0"/>
                <a:t>ssRNA</a:t>
              </a:r>
              <a:r>
                <a:rPr lang="nl-NL" dirty="0" smtClean="0"/>
                <a:t> in het complex</a:t>
              </a:r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143" y="126071"/>
            <a:ext cx="8973857" cy="1014235"/>
          </a:xfrm>
        </p:spPr>
        <p:txBody>
          <a:bodyPr>
            <a:noAutofit/>
          </a:bodyPr>
          <a:lstStyle/>
          <a:p>
            <a:r>
              <a:rPr lang="nl-NL" sz="3200" b="1" dirty="0">
                <a:solidFill>
                  <a:srgbClr val="FF6600"/>
                </a:solidFill>
                <a:latin typeface="Calibri" panose="020F0502020204030204"/>
              </a:rPr>
              <a:t>Post-</a:t>
            </a:r>
            <a:r>
              <a:rPr lang="nl-NL" sz="3200" b="1" dirty="0" err="1">
                <a:solidFill>
                  <a:srgbClr val="FF6600"/>
                </a:solidFill>
                <a:latin typeface="Calibri" panose="020F0502020204030204"/>
              </a:rPr>
              <a:t>transcriptionele</a:t>
            </a:r>
            <a:r>
              <a:rPr lang="nl-NL" sz="3200" b="1" dirty="0">
                <a:solidFill>
                  <a:srgbClr val="FF6600"/>
                </a:solidFill>
                <a:latin typeface="Calibri" panose="020F0502020204030204"/>
              </a:rPr>
              <a:t> regulatie </a:t>
            </a:r>
            <a:r>
              <a:rPr lang="nl-NL" sz="3200" b="1" dirty="0" smtClean="0">
                <a:solidFill>
                  <a:srgbClr val="FF6600"/>
                </a:solidFill>
                <a:latin typeface="Calibri" panose="020F0502020204030204"/>
              </a:rPr>
              <a:t> </a:t>
            </a:r>
            <a:br>
              <a:rPr lang="nl-NL" sz="3200" b="1" dirty="0" smtClean="0">
                <a:solidFill>
                  <a:srgbClr val="FF6600"/>
                </a:solidFill>
                <a:latin typeface="Calibri" panose="020F0502020204030204"/>
              </a:rPr>
            </a:br>
            <a:r>
              <a:rPr lang="nl-NL" sz="3200" b="1" dirty="0" smtClean="0">
                <a:solidFill>
                  <a:srgbClr val="FF6600"/>
                </a:solidFill>
                <a:latin typeface="Calibri" panose="020F0502020204030204"/>
                <a:sym typeface="Wingdings" panose="05000000000000000000" pitchFamily="2" charset="2"/>
              </a:rPr>
              <a:t> </a:t>
            </a:r>
            <a:r>
              <a:rPr lang="nl-NL" sz="3200" b="1" dirty="0" smtClean="0">
                <a:solidFill>
                  <a:srgbClr val="FF6600"/>
                </a:solidFill>
                <a:latin typeface="Calibri" panose="020F0502020204030204"/>
              </a:rPr>
              <a:t>Afbraak specifieke </a:t>
            </a:r>
            <a:r>
              <a:rPr lang="nl-NL" sz="3200" b="1" dirty="0" err="1" smtClean="0">
                <a:solidFill>
                  <a:srgbClr val="FF6600"/>
                </a:solidFill>
                <a:latin typeface="Calibri" panose="020F0502020204030204"/>
              </a:rPr>
              <a:t>mRNAs</a:t>
            </a:r>
            <a:r>
              <a:rPr lang="nl-NL" sz="3200" b="1" dirty="0" smtClean="0">
                <a:solidFill>
                  <a:srgbClr val="FF6600"/>
                </a:solidFill>
                <a:latin typeface="Calibri" panose="020F0502020204030204"/>
              </a:rPr>
              <a:t> door </a:t>
            </a:r>
            <a:r>
              <a:rPr lang="nl-NL" sz="3200" b="1" dirty="0" smtClean="0">
                <a:solidFill>
                  <a:srgbClr val="FF6600"/>
                </a:solidFill>
                <a:latin typeface="+mn-lt"/>
              </a:rPr>
              <a:t>non-</a:t>
            </a:r>
            <a:r>
              <a:rPr lang="nl-NL" sz="3200" b="1" dirty="0" err="1" smtClean="0">
                <a:solidFill>
                  <a:srgbClr val="FF6600"/>
                </a:solidFill>
                <a:latin typeface="+mn-lt"/>
              </a:rPr>
              <a:t>coding</a:t>
            </a:r>
            <a:r>
              <a:rPr lang="nl-NL" sz="3200" b="1" dirty="0" smtClean="0">
                <a:solidFill>
                  <a:srgbClr val="FF6600"/>
                </a:solidFill>
                <a:latin typeface="+mn-lt"/>
              </a:rPr>
              <a:t> </a:t>
            </a:r>
            <a:r>
              <a:rPr lang="nl-NL" sz="3200" b="1" dirty="0" err="1" smtClean="0">
                <a:solidFill>
                  <a:srgbClr val="FF6600"/>
                </a:solidFill>
                <a:latin typeface="+mn-lt"/>
              </a:rPr>
              <a:t>RNAs</a:t>
            </a:r>
            <a:r>
              <a:rPr lang="nl-NL" sz="3200" b="1" dirty="0" smtClean="0">
                <a:solidFill>
                  <a:srgbClr val="FF6600"/>
                </a:solidFill>
                <a:latin typeface="+mn-lt"/>
              </a:rPr>
              <a:t> </a:t>
            </a:r>
            <a:endParaRPr lang="nl-NL" sz="32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Tekstvak 2"/>
          <p:cNvSpPr txBox="1"/>
          <p:nvPr/>
        </p:nvSpPr>
        <p:spPr>
          <a:xfrm>
            <a:off x="371710" y="4982368"/>
            <a:ext cx="1764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u="sng" dirty="0" smtClean="0">
                <a:solidFill>
                  <a:srgbClr val="0070C0"/>
                </a:solidFill>
                <a:hlinkClick r:id="rId4"/>
              </a:rPr>
              <a:t>Filmpje </a:t>
            </a:r>
            <a:r>
              <a:rPr lang="nl-NL" sz="2000" u="sng" dirty="0" err="1" smtClean="0">
                <a:solidFill>
                  <a:srgbClr val="0070C0"/>
                </a:solidFill>
                <a:hlinkClick r:id="rId4"/>
              </a:rPr>
              <a:t>RNAi</a:t>
            </a:r>
            <a:endParaRPr lang="en-US" sz="2000" u="sng" dirty="0">
              <a:solidFill>
                <a:srgbClr val="0070C0"/>
              </a:solidFill>
            </a:endParaRPr>
          </a:p>
        </p:txBody>
      </p:sp>
      <p:sp>
        <p:nvSpPr>
          <p:cNvPr id="16" name="Tekstvak 15"/>
          <p:cNvSpPr txBox="1"/>
          <p:nvPr/>
        </p:nvSpPr>
        <p:spPr>
          <a:xfrm>
            <a:off x="371710" y="5679386"/>
            <a:ext cx="21301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rgbClr val="0070C0"/>
                </a:solidFill>
                <a:hlinkClick r:id="rId5"/>
              </a:rPr>
              <a:t>Filmpje </a:t>
            </a:r>
            <a:r>
              <a:rPr lang="nl-NL" dirty="0" err="1" smtClean="0">
                <a:solidFill>
                  <a:srgbClr val="0070C0"/>
                </a:solidFill>
                <a:hlinkClick r:id="rId5"/>
              </a:rPr>
              <a:t>RNAi</a:t>
            </a:r>
            <a:r>
              <a:rPr lang="nl-NL" dirty="0" smtClean="0">
                <a:solidFill>
                  <a:srgbClr val="0070C0"/>
                </a:solidFill>
                <a:hlinkClick r:id="rId5"/>
              </a:rPr>
              <a:t> toepassing in </a:t>
            </a:r>
            <a:r>
              <a:rPr lang="nl-NL" dirty="0" err="1" smtClean="0">
                <a:solidFill>
                  <a:srgbClr val="0070C0"/>
                </a:solidFill>
                <a:hlinkClick r:id="rId5"/>
              </a:rPr>
              <a:t>therapeutica</a:t>
            </a:r>
            <a:endParaRPr lang="nl-NL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706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B3879-2F2A-8A41-8215-F820883F97C0}"/>
              </a:ext>
            </a:extLst>
          </p:cNvPr>
          <p:cNvSpPr txBox="1">
            <a:spLocks/>
          </p:cNvSpPr>
          <p:nvPr/>
        </p:nvSpPr>
        <p:spPr>
          <a:xfrm>
            <a:off x="305637" y="116632"/>
            <a:ext cx="8628501" cy="82774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4000" b="1" dirty="0">
                <a:solidFill>
                  <a:srgbClr val="FF6600"/>
                </a:solidFill>
                <a:latin typeface="+mn-lt"/>
              </a:rPr>
              <a:t>Regulatie genexpressie in eukaryoten</a:t>
            </a:r>
          </a:p>
        </p:txBody>
      </p:sp>
      <p:pic>
        <p:nvPicPr>
          <p:cNvPr id="6" name="Picture 2" descr="D:\Books\Biology_Campbell_Figures\18_labeled_images\18_06_EukGeneRegulation-L.jpg">
            <a:extLst>
              <a:ext uri="{FF2B5EF4-FFF2-40B4-BE49-F238E27FC236}">
                <a16:creationId xmlns:a16="http://schemas.microsoft.com/office/drawing/2014/main" id="{FE925712-D73F-524C-9B50-7B88D87BC9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6"/>
          <a:stretch/>
        </p:blipFill>
        <p:spPr bwMode="auto">
          <a:xfrm>
            <a:off x="341351" y="1052736"/>
            <a:ext cx="2488394" cy="564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2">
            <a:extLst>
              <a:ext uri="{FF2B5EF4-FFF2-40B4-BE49-F238E27FC236}">
                <a16:creationId xmlns:a16="http://schemas.microsoft.com/office/drawing/2014/main" id="{7304DE2A-E90A-1A4B-9C2F-1639EC8594B2}"/>
              </a:ext>
            </a:extLst>
          </p:cNvPr>
          <p:cNvGrpSpPr/>
          <p:nvPr/>
        </p:nvGrpSpPr>
        <p:grpSpPr>
          <a:xfrm>
            <a:off x="3085233" y="2113613"/>
            <a:ext cx="5077692" cy="604144"/>
            <a:chOff x="6450219" y="1287072"/>
            <a:chExt cx="10615117" cy="921411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D40C73C1-518F-2A40-9921-5C443BD523AD}"/>
                </a:ext>
              </a:extLst>
            </p:cNvPr>
            <p:cNvSpPr txBox="1"/>
            <p:nvPr/>
          </p:nvSpPr>
          <p:spPr>
            <a:xfrm>
              <a:off x="7054381" y="1400682"/>
              <a:ext cx="10010955" cy="704109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NL" sz="2400" dirty="0" smtClean="0">
                  <a:solidFill>
                    <a:schemeClr val="bg1">
                      <a:lumMod val="65000"/>
                    </a:schemeClr>
                  </a:solidFill>
                </a:rPr>
                <a:t>Transcriptie regulatie</a:t>
              </a:r>
              <a:endParaRPr lang="en-GB" sz="2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Right Brace 6">
              <a:extLst>
                <a:ext uri="{FF2B5EF4-FFF2-40B4-BE49-F238E27FC236}">
                  <a16:creationId xmlns:a16="http://schemas.microsoft.com/office/drawing/2014/main" id="{4ED3416C-0C31-9C4B-9F91-FF0A2536671C}"/>
                </a:ext>
              </a:extLst>
            </p:cNvPr>
            <p:cNvSpPr/>
            <p:nvPr/>
          </p:nvSpPr>
          <p:spPr>
            <a:xfrm>
              <a:off x="6450219" y="1287072"/>
              <a:ext cx="229734" cy="921411"/>
            </a:xfrm>
            <a:prstGeom prst="rightBrac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6" name="Group 2">
            <a:extLst>
              <a:ext uri="{FF2B5EF4-FFF2-40B4-BE49-F238E27FC236}">
                <a16:creationId xmlns:a16="http://schemas.microsoft.com/office/drawing/2014/main" id="{7304DE2A-E90A-1A4B-9C2F-1639EC8594B2}"/>
              </a:ext>
            </a:extLst>
          </p:cNvPr>
          <p:cNvGrpSpPr/>
          <p:nvPr/>
        </p:nvGrpSpPr>
        <p:grpSpPr>
          <a:xfrm>
            <a:off x="3085233" y="1448115"/>
            <a:ext cx="3630360" cy="604144"/>
            <a:chOff x="6450219" y="1287072"/>
            <a:chExt cx="7589412" cy="921411"/>
          </a:xfrm>
        </p:grpSpPr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D40C73C1-518F-2A40-9921-5C443BD523AD}"/>
                </a:ext>
              </a:extLst>
            </p:cNvPr>
            <p:cNvSpPr txBox="1"/>
            <p:nvPr/>
          </p:nvSpPr>
          <p:spPr>
            <a:xfrm>
              <a:off x="7054381" y="1400682"/>
              <a:ext cx="6985250" cy="704109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NL" sz="2400" dirty="0" smtClean="0">
                  <a:solidFill>
                    <a:schemeClr val="bg1">
                      <a:lumMod val="65000"/>
                    </a:schemeClr>
                  </a:solidFill>
                </a:rPr>
                <a:t>Chromatine modificaties</a:t>
              </a:r>
              <a:endParaRPr lang="en-GB" sz="2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Right Brace 6">
              <a:extLst>
                <a:ext uri="{FF2B5EF4-FFF2-40B4-BE49-F238E27FC236}">
                  <a16:creationId xmlns:a16="http://schemas.microsoft.com/office/drawing/2014/main" id="{4ED3416C-0C31-9C4B-9F91-FF0A2536671C}"/>
                </a:ext>
              </a:extLst>
            </p:cNvPr>
            <p:cNvSpPr/>
            <p:nvPr/>
          </p:nvSpPr>
          <p:spPr>
            <a:xfrm>
              <a:off x="6450219" y="1287072"/>
              <a:ext cx="229734" cy="921411"/>
            </a:xfrm>
            <a:prstGeom prst="rightBrac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" name="Groep 2"/>
          <p:cNvGrpSpPr/>
          <p:nvPr/>
        </p:nvGrpSpPr>
        <p:grpSpPr>
          <a:xfrm>
            <a:off x="3048647" y="2840465"/>
            <a:ext cx="5962618" cy="3592117"/>
            <a:chOff x="3048647" y="2840465"/>
            <a:chExt cx="5962618" cy="3592117"/>
          </a:xfrm>
        </p:grpSpPr>
        <p:grpSp>
          <p:nvGrpSpPr>
            <p:cNvPr id="10" name="Group 3">
              <a:extLst>
                <a:ext uri="{FF2B5EF4-FFF2-40B4-BE49-F238E27FC236}">
                  <a16:creationId xmlns:a16="http://schemas.microsoft.com/office/drawing/2014/main" id="{F63CB1D5-76A7-5347-8DA8-643BC39672B8}"/>
                </a:ext>
              </a:extLst>
            </p:cNvPr>
            <p:cNvGrpSpPr/>
            <p:nvPr/>
          </p:nvGrpSpPr>
          <p:grpSpPr>
            <a:xfrm>
              <a:off x="3048647" y="2840465"/>
              <a:ext cx="5400028" cy="1617252"/>
              <a:chOff x="6450220" y="2351359"/>
              <a:chExt cx="6233845" cy="1725713"/>
            </a:xfrm>
          </p:grpSpPr>
          <p:sp>
            <p:nvSpPr>
              <p:cNvPr id="11" name="TextBox 5">
                <a:extLst>
                  <a:ext uri="{FF2B5EF4-FFF2-40B4-BE49-F238E27FC236}">
                    <a16:creationId xmlns:a16="http://schemas.microsoft.com/office/drawing/2014/main" id="{EA51E68C-E10A-A34D-88B4-81CBF8D5102A}"/>
                  </a:ext>
                </a:extLst>
              </p:cNvPr>
              <p:cNvSpPr txBox="1"/>
              <p:nvPr/>
            </p:nvSpPr>
            <p:spPr>
              <a:xfrm>
                <a:off x="6873899" y="2921162"/>
                <a:ext cx="5810166" cy="4926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nl-NL" sz="2400" dirty="0" smtClean="0"/>
                  <a:t>Post-</a:t>
                </a:r>
                <a:r>
                  <a:rPr lang="nl-NL" sz="2400" dirty="0" err="1" smtClean="0"/>
                  <a:t>transcriptionele</a:t>
                </a:r>
                <a:r>
                  <a:rPr lang="nl-NL" sz="2400" dirty="0" smtClean="0"/>
                  <a:t> regulatie</a:t>
                </a:r>
                <a:endParaRPr lang="en-GB" sz="2400" dirty="0"/>
              </a:p>
            </p:txBody>
          </p:sp>
          <p:sp>
            <p:nvSpPr>
              <p:cNvPr id="12" name="Right Brace 7">
                <a:extLst>
                  <a:ext uri="{FF2B5EF4-FFF2-40B4-BE49-F238E27FC236}">
                    <a16:creationId xmlns:a16="http://schemas.microsoft.com/office/drawing/2014/main" id="{F32A8EA9-A601-A64C-9369-70D77E409AA0}"/>
                  </a:ext>
                </a:extLst>
              </p:cNvPr>
              <p:cNvSpPr/>
              <p:nvPr/>
            </p:nvSpPr>
            <p:spPr>
              <a:xfrm>
                <a:off x="6450220" y="2351359"/>
                <a:ext cx="214314" cy="1725713"/>
              </a:xfrm>
              <a:prstGeom prst="righ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2400"/>
              </a:p>
            </p:txBody>
          </p:sp>
        </p:grpSp>
        <p:sp>
          <p:nvSpPr>
            <p:cNvPr id="19" name="TextBox 4"/>
            <p:cNvSpPr txBox="1"/>
            <p:nvPr/>
          </p:nvSpPr>
          <p:spPr>
            <a:xfrm>
              <a:off x="4503909" y="4124258"/>
              <a:ext cx="4507356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2400" u="sng" dirty="0" smtClean="0"/>
                <a:t>Regulatie van: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nl-NL" sz="2400" dirty="0" smtClean="0">
                  <a:solidFill>
                    <a:schemeClr val="bg1">
                      <a:lumMod val="75000"/>
                    </a:schemeClr>
                  </a:solidFill>
                </a:rPr>
                <a:t>RNA processing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nl-NL" sz="2400" dirty="0" smtClean="0">
                  <a:solidFill>
                    <a:schemeClr val="bg1">
                      <a:lumMod val="75000"/>
                    </a:schemeClr>
                  </a:solidFill>
                </a:rPr>
                <a:t>Afbraak mRNA</a:t>
              </a:r>
            </a:p>
            <a:p>
              <a:pPr marL="800100" lvl="1" indent="-342900">
                <a:buFont typeface="Calibri" panose="020F0502020204030204" pitchFamily="34" charset="0"/>
                <a:buChar char="₋"/>
              </a:pPr>
              <a:r>
                <a:rPr lang="nl-NL" sz="2400" dirty="0" smtClean="0">
                  <a:solidFill>
                    <a:schemeClr val="bg1">
                      <a:lumMod val="75000"/>
                    </a:schemeClr>
                  </a:solidFill>
                </a:rPr>
                <a:t>Reguliere afbraak</a:t>
              </a:r>
            </a:p>
            <a:p>
              <a:pPr marL="800100" lvl="1" indent="-342900">
                <a:buFont typeface="Calibri" panose="020F0502020204030204" pitchFamily="34" charset="0"/>
                <a:buChar char="₋"/>
              </a:pPr>
              <a:r>
                <a:rPr lang="nl-NL" sz="2400" dirty="0" smtClean="0">
                  <a:solidFill>
                    <a:schemeClr val="bg1">
                      <a:lumMod val="75000"/>
                    </a:schemeClr>
                  </a:solidFill>
                </a:rPr>
                <a:t>Specifieke </a:t>
              </a:r>
              <a:r>
                <a:rPr lang="nl-NL" sz="2400" dirty="0" smtClean="0">
                  <a:solidFill>
                    <a:schemeClr val="bg1">
                      <a:lumMod val="75000"/>
                    </a:schemeClr>
                  </a:solidFill>
                </a:rPr>
                <a:t>afbraak (</a:t>
              </a:r>
              <a:r>
                <a:rPr lang="nl-NL" sz="2400" dirty="0" err="1" smtClean="0">
                  <a:solidFill>
                    <a:schemeClr val="bg1">
                      <a:lumMod val="75000"/>
                    </a:schemeClr>
                  </a:solidFill>
                </a:rPr>
                <a:t>RNAi</a:t>
              </a:r>
              <a:r>
                <a:rPr lang="nl-NL" sz="2400" dirty="0" smtClean="0">
                  <a:solidFill>
                    <a:schemeClr val="bg1">
                      <a:lumMod val="75000"/>
                    </a:schemeClr>
                  </a:solidFill>
                </a:rPr>
                <a:t>)</a:t>
              </a:r>
              <a:endParaRPr lang="nl-NL" sz="2400" dirty="0" smtClean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nl-NL" sz="2400" dirty="0" smtClean="0"/>
                <a:t>Initiatie translatie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027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372" y="157160"/>
            <a:ext cx="8406103" cy="1343024"/>
          </a:xfrm>
        </p:spPr>
        <p:txBody>
          <a:bodyPr>
            <a:noAutofit/>
          </a:bodyPr>
          <a:lstStyle/>
          <a:p>
            <a:pPr algn="l"/>
            <a:r>
              <a:rPr lang="nl-NL" sz="4000" b="1" dirty="0" smtClean="0">
                <a:solidFill>
                  <a:srgbClr val="FF6600"/>
                </a:solidFill>
                <a:latin typeface="+mn-lt"/>
              </a:rPr>
              <a:t>Post-</a:t>
            </a:r>
            <a:r>
              <a:rPr lang="nl-NL" sz="4000" b="1" dirty="0" err="1" smtClean="0">
                <a:solidFill>
                  <a:srgbClr val="FF6600"/>
                </a:solidFill>
                <a:latin typeface="+mn-lt"/>
              </a:rPr>
              <a:t>transcriptionele</a:t>
            </a:r>
            <a:r>
              <a:rPr lang="nl-NL" sz="4000" b="1" dirty="0" smtClean="0">
                <a:solidFill>
                  <a:srgbClr val="FF6600"/>
                </a:solidFill>
                <a:latin typeface="+mn-lt"/>
              </a:rPr>
              <a:t> regulatie </a:t>
            </a:r>
            <a:br>
              <a:rPr lang="nl-NL" sz="4000" b="1" dirty="0" smtClean="0">
                <a:solidFill>
                  <a:srgbClr val="FF6600"/>
                </a:solidFill>
                <a:latin typeface="+mn-lt"/>
              </a:rPr>
            </a:br>
            <a:r>
              <a:rPr lang="nl-NL" sz="4000" b="1" dirty="0" smtClean="0">
                <a:solidFill>
                  <a:srgbClr val="FF6600"/>
                </a:solidFill>
                <a:latin typeface="+mn-lt"/>
                <a:sym typeface="Wingdings" panose="05000000000000000000" pitchFamily="2" charset="2"/>
              </a:rPr>
              <a:t> </a:t>
            </a:r>
            <a:r>
              <a:rPr lang="nl-NL" sz="4000" b="1" dirty="0" smtClean="0">
                <a:solidFill>
                  <a:srgbClr val="FF6600"/>
                </a:solidFill>
                <a:latin typeface="+mn-lt"/>
              </a:rPr>
              <a:t>Regulatie van translatie initiatie</a:t>
            </a:r>
            <a:endParaRPr lang="nl-NL" sz="4000" b="1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3" name="Rechthoek 2"/>
          <p:cNvSpPr/>
          <p:nvPr/>
        </p:nvSpPr>
        <p:spPr>
          <a:xfrm>
            <a:off x="450373" y="1670667"/>
            <a:ext cx="817124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nl-NL" sz="2800" dirty="0" smtClean="0"/>
              <a:t>Specifiek (1 mRNA): Blokkeren Ribosoom Binding Site van een mRNA door een specifiek </a:t>
            </a:r>
            <a:r>
              <a:rPr lang="nl-NL" sz="2800" dirty="0" err="1" smtClean="0"/>
              <a:t>regulatoir</a:t>
            </a:r>
            <a:r>
              <a:rPr lang="nl-NL" sz="2800" dirty="0" smtClean="0"/>
              <a:t> eiwit</a:t>
            </a:r>
          </a:p>
          <a:p>
            <a:pPr marL="285750" indent="-285750">
              <a:buFontTx/>
              <a:buChar char="-"/>
            </a:pPr>
            <a:endParaRPr lang="nl-NL" sz="2800" dirty="0" smtClean="0"/>
          </a:p>
          <a:p>
            <a:pPr marL="285750" indent="-285750">
              <a:buFontTx/>
              <a:buChar char="-"/>
            </a:pPr>
            <a:r>
              <a:rPr lang="nl-NL" sz="2800" dirty="0" smtClean="0"/>
              <a:t>Algemeen (Global): (In)activatie translatie initiatie factoren</a:t>
            </a:r>
            <a:endParaRPr lang="nl-NL" sz="2800" dirty="0"/>
          </a:p>
          <a:p>
            <a:endParaRPr lang="nl-NL" sz="2800" dirty="0">
              <a:sym typeface="Wingdings" panose="05000000000000000000" pitchFamily="2" charset="2"/>
            </a:endParaRPr>
          </a:p>
        </p:txBody>
      </p:sp>
      <p:pic>
        <p:nvPicPr>
          <p:cNvPr id="8" name="Picture 2" descr="D:\Books\Biology_Campbell_Figures\17_labeled_images\17_18TranslateInitiation-L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26"/>
          <a:stretch/>
        </p:blipFill>
        <p:spPr bwMode="auto">
          <a:xfrm>
            <a:off x="3729038" y="4083793"/>
            <a:ext cx="4299917" cy="253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5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B3879-2F2A-8A41-8215-F820883F97C0}"/>
              </a:ext>
            </a:extLst>
          </p:cNvPr>
          <p:cNvSpPr txBox="1">
            <a:spLocks/>
          </p:cNvSpPr>
          <p:nvPr/>
        </p:nvSpPr>
        <p:spPr>
          <a:xfrm>
            <a:off x="305637" y="116632"/>
            <a:ext cx="8628501" cy="82774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4000" b="1" dirty="0">
                <a:solidFill>
                  <a:srgbClr val="FF6600"/>
                </a:solidFill>
                <a:latin typeface="+mn-lt"/>
              </a:rPr>
              <a:t>Regulatie genexpressie in eukaryoten</a:t>
            </a:r>
          </a:p>
        </p:txBody>
      </p:sp>
      <p:pic>
        <p:nvPicPr>
          <p:cNvPr id="6" name="Picture 2" descr="D:\Books\Biology_Campbell_Figures\18_labeled_images\18_06_EukGeneRegulation-L.jpg">
            <a:extLst>
              <a:ext uri="{FF2B5EF4-FFF2-40B4-BE49-F238E27FC236}">
                <a16:creationId xmlns:a16="http://schemas.microsoft.com/office/drawing/2014/main" id="{FE925712-D73F-524C-9B50-7B88D87BC9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6"/>
          <a:stretch/>
        </p:blipFill>
        <p:spPr bwMode="auto">
          <a:xfrm>
            <a:off x="341351" y="1052736"/>
            <a:ext cx="2488394" cy="564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2">
            <a:extLst>
              <a:ext uri="{FF2B5EF4-FFF2-40B4-BE49-F238E27FC236}">
                <a16:creationId xmlns:a16="http://schemas.microsoft.com/office/drawing/2014/main" id="{7304DE2A-E90A-1A4B-9C2F-1639EC8594B2}"/>
              </a:ext>
            </a:extLst>
          </p:cNvPr>
          <p:cNvGrpSpPr/>
          <p:nvPr/>
        </p:nvGrpSpPr>
        <p:grpSpPr>
          <a:xfrm>
            <a:off x="3085233" y="2113613"/>
            <a:ext cx="3630360" cy="604144"/>
            <a:chOff x="6450219" y="1287072"/>
            <a:chExt cx="7589412" cy="921411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D40C73C1-518F-2A40-9921-5C443BD523AD}"/>
                </a:ext>
              </a:extLst>
            </p:cNvPr>
            <p:cNvSpPr txBox="1"/>
            <p:nvPr/>
          </p:nvSpPr>
          <p:spPr>
            <a:xfrm>
              <a:off x="7054381" y="1400682"/>
              <a:ext cx="6985250" cy="704109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NL" sz="2400" dirty="0" smtClean="0">
                  <a:solidFill>
                    <a:schemeClr val="bg1">
                      <a:lumMod val="65000"/>
                    </a:schemeClr>
                  </a:solidFill>
                </a:rPr>
                <a:t>Transcriptie regulatie</a:t>
              </a:r>
              <a:endParaRPr lang="en-GB" sz="2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Right Brace 6">
              <a:extLst>
                <a:ext uri="{FF2B5EF4-FFF2-40B4-BE49-F238E27FC236}">
                  <a16:creationId xmlns:a16="http://schemas.microsoft.com/office/drawing/2014/main" id="{4ED3416C-0C31-9C4B-9F91-FF0A2536671C}"/>
                </a:ext>
              </a:extLst>
            </p:cNvPr>
            <p:cNvSpPr/>
            <p:nvPr/>
          </p:nvSpPr>
          <p:spPr>
            <a:xfrm>
              <a:off x="6450219" y="1287072"/>
              <a:ext cx="229734" cy="921411"/>
            </a:xfrm>
            <a:prstGeom prst="rightBrac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0" name="Group 3">
            <a:extLst>
              <a:ext uri="{FF2B5EF4-FFF2-40B4-BE49-F238E27FC236}">
                <a16:creationId xmlns:a16="http://schemas.microsoft.com/office/drawing/2014/main" id="{F63CB1D5-76A7-5347-8DA8-643BC39672B8}"/>
              </a:ext>
            </a:extLst>
          </p:cNvPr>
          <p:cNvGrpSpPr/>
          <p:nvPr/>
        </p:nvGrpSpPr>
        <p:grpSpPr>
          <a:xfrm>
            <a:off x="3048648" y="2840465"/>
            <a:ext cx="5552427" cy="1617252"/>
            <a:chOff x="6450220" y="2351359"/>
            <a:chExt cx="6409775" cy="1725713"/>
          </a:xfrm>
        </p:grpSpPr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EA51E68C-E10A-A34D-88B4-81CBF8D5102A}"/>
                </a:ext>
              </a:extLst>
            </p:cNvPr>
            <p:cNvSpPr txBox="1"/>
            <p:nvPr/>
          </p:nvSpPr>
          <p:spPr>
            <a:xfrm>
              <a:off x="6873899" y="2921162"/>
              <a:ext cx="5986096" cy="492627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NL" sz="2400" dirty="0" smtClean="0">
                  <a:solidFill>
                    <a:schemeClr val="bg1">
                      <a:lumMod val="65000"/>
                    </a:schemeClr>
                  </a:solidFill>
                </a:rPr>
                <a:t>Post-</a:t>
              </a:r>
              <a:r>
                <a:rPr lang="nl-NL" sz="2400" dirty="0" err="1" smtClean="0">
                  <a:solidFill>
                    <a:schemeClr val="bg1">
                      <a:lumMod val="65000"/>
                    </a:schemeClr>
                  </a:solidFill>
                </a:rPr>
                <a:t>transcriptionele</a:t>
              </a:r>
              <a:r>
                <a:rPr lang="nl-NL" sz="2400" dirty="0" smtClean="0">
                  <a:solidFill>
                    <a:schemeClr val="bg1">
                      <a:lumMod val="65000"/>
                    </a:schemeClr>
                  </a:solidFill>
                </a:rPr>
                <a:t> regulatie</a:t>
              </a:r>
              <a:endParaRPr lang="en-GB" sz="2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" name="Right Brace 7">
              <a:extLst>
                <a:ext uri="{FF2B5EF4-FFF2-40B4-BE49-F238E27FC236}">
                  <a16:creationId xmlns:a16="http://schemas.microsoft.com/office/drawing/2014/main" id="{F32A8EA9-A601-A64C-9369-70D77E409AA0}"/>
                </a:ext>
              </a:extLst>
            </p:cNvPr>
            <p:cNvSpPr/>
            <p:nvPr/>
          </p:nvSpPr>
          <p:spPr>
            <a:xfrm>
              <a:off x="6450220" y="2351359"/>
              <a:ext cx="214314" cy="1725713"/>
            </a:xfrm>
            <a:prstGeom prst="rightBrac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6" name="Group 2">
            <a:extLst>
              <a:ext uri="{FF2B5EF4-FFF2-40B4-BE49-F238E27FC236}">
                <a16:creationId xmlns:a16="http://schemas.microsoft.com/office/drawing/2014/main" id="{7304DE2A-E90A-1A4B-9C2F-1639EC8594B2}"/>
              </a:ext>
            </a:extLst>
          </p:cNvPr>
          <p:cNvGrpSpPr/>
          <p:nvPr/>
        </p:nvGrpSpPr>
        <p:grpSpPr>
          <a:xfrm>
            <a:off x="3085233" y="1448115"/>
            <a:ext cx="3630360" cy="604144"/>
            <a:chOff x="6450219" y="1287072"/>
            <a:chExt cx="7589412" cy="921411"/>
          </a:xfrm>
        </p:grpSpPr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D40C73C1-518F-2A40-9921-5C443BD523AD}"/>
                </a:ext>
              </a:extLst>
            </p:cNvPr>
            <p:cNvSpPr txBox="1"/>
            <p:nvPr/>
          </p:nvSpPr>
          <p:spPr>
            <a:xfrm>
              <a:off x="7054381" y="1400682"/>
              <a:ext cx="6985250" cy="704109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NL" sz="2400" dirty="0" smtClean="0">
                  <a:solidFill>
                    <a:schemeClr val="bg1">
                      <a:lumMod val="65000"/>
                    </a:schemeClr>
                  </a:solidFill>
                </a:rPr>
                <a:t>Chromatine modificaties</a:t>
              </a:r>
              <a:endParaRPr lang="en-GB" sz="2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Right Brace 6">
              <a:extLst>
                <a:ext uri="{FF2B5EF4-FFF2-40B4-BE49-F238E27FC236}">
                  <a16:creationId xmlns:a16="http://schemas.microsoft.com/office/drawing/2014/main" id="{4ED3416C-0C31-9C4B-9F91-FF0A2536671C}"/>
                </a:ext>
              </a:extLst>
            </p:cNvPr>
            <p:cNvSpPr/>
            <p:nvPr/>
          </p:nvSpPr>
          <p:spPr>
            <a:xfrm>
              <a:off x="6450219" y="1287072"/>
              <a:ext cx="229734" cy="921411"/>
            </a:xfrm>
            <a:prstGeom prst="rightBrac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" name="Groep 2"/>
          <p:cNvGrpSpPr/>
          <p:nvPr/>
        </p:nvGrpSpPr>
        <p:grpSpPr>
          <a:xfrm>
            <a:off x="3038631" y="4622288"/>
            <a:ext cx="5400519" cy="2070867"/>
            <a:chOff x="3038631" y="4622288"/>
            <a:chExt cx="5400519" cy="2070867"/>
          </a:xfrm>
        </p:grpSpPr>
        <p:grpSp>
          <p:nvGrpSpPr>
            <p:cNvPr id="14" name="Group 9">
              <a:extLst>
                <a:ext uri="{FF2B5EF4-FFF2-40B4-BE49-F238E27FC236}">
                  <a16:creationId xmlns:a16="http://schemas.microsoft.com/office/drawing/2014/main" id="{163737F9-6CAD-A04A-99C1-19C8B867F0B8}"/>
                </a:ext>
              </a:extLst>
            </p:cNvPr>
            <p:cNvGrpSpPr/>
            <p:nvPr/>
          </p:nvGrpSpPr>
          <p:grpSpPr>
            <a:xfrm>
              <a:off x="3038631" y="4622288"/>
              <a:ext cx="5400519" cy="1699632"/>
              <a:chOff x="6450220" y="2351359"/>
              <a:chExt cx="6234410" cy="2157761"/>
            </a:xfrm>
          </p:grpSpPr>
          <p:sp>
            <p:nvSpPr>
              <p:cNvPr id="15" name="TextBox 10">
                <a:extLst>
                  <a:ext uri="{FF2B5EF4-FFF2-40B4-BE49-F238E27FC236}">
                    <a16:creationId xmlns:a16="http://schemas.microsoft.com/office/drawing/2014/main" id="{8C65074E-E100-7C4B-AD47-826C2CE54C3F}"/>
                  </a:ext>
                </a:extLst>
              </p:cNvPr>
              <p:cNvSpPr txBox="1"/>
              <p:nvPr/>
            </p:nvSpPr>
            <p:spPr>
              <a:xfrm>
                <a:off x="6875171" y="3137186"/>
                <a:ext cx="5809459" cy="58610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nl-NL" sz="2400" dirty="0" smtClean="0"/>
                  <a:t>Post-</a:t>
                </a:r>
                <a:r>
                  <a:rPr lang="nl-NL" sz="2400" dirty="0" err="1" smtClean="0"/>
                  <a:t>translationele</a:t>
                </a:r>
                <a:r>
                  <a:rPr lang="nl-NL" sz="2400" dirty="0" smtClean="0"/>
                  <a:t> regulatie</a:t>
                </a:r>
                <a:endParaRPr lang="en-GB" sz="2400" dirty="0"/>
              </a:p>
            </p:txBody>
          </p:sp>
          <p:sp>
            <p:nvSpPr>
              <p:cNvPr id="20" name="Right Brace 11">
                <a:extLst>
                  <a:ext uri="{FF2B5EF4-FFF2-40B4-BE49-F238E27FC236}">
                    <a16:creationId xmlns:a16="http://schemas.microsoft.com/office/drawing/2014/main" id="{85C1309A-7599-2943-98AD-047209F236A2}"/>
                  </a:ext>
                </a:extLst>
              </p:cNvPr>
              <p:cNvSpPr/>
              <p:nvPr/>
            </p:nvSpPr>
            <p:spPr>
              <a:xfrm>
                <a:off x="6450220" y="2351359"/>
                <a:ext cx="214314" cy="2157761"/>
              </a:xfrm>
              <a:prstGeom prst="righ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2400"/>
              </a:p>
            </p:txBody>
          </p:sp>
        </p:grpSp>
        <p:sp>
          <p:nvSpPr>
            <p:cNvPr id="22" name="TextBox 4"/>
            <p:cNvSpPr txBox="1"/>
            <p:nvPr/>
          </p:nvSpPr>
          <p:spPr>
            <a:xfrm>
              <a:off x="4670358" y="5862158"/>
              <a:ext cx="33843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nl-NL" sz="2400" dirty="0" smtClean="0"/>
                <a:t>Eiwit processing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nl-NL" sz="2400" dirty="0" smtClean="0"/>
                <a:t>Afbraak eiwit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127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516" y="257176"/>
            <a:ext cx="7619448" cy="971549"/>
          </a:xfrm>
        </p:spPr>
        <p:txBody>
          <a:bodyPr>
            <a:noAutofit/>
          </a:bodyPr>
          <a:lstStyle/>
          <a:p>
            <a:pPr algn="l"/>
            <a:r>
              <a:rPr lang="nl-NL" sz="4000" b="1" dirty="0" smtClean="0">
                <a:solidFill>
                  <a:srgbClr val="FF6600"/>
                </a:solidFill>
                <a:latin typeface="+mn-lt"/>
              </a:rPr>
              <a:t>Post-</a:t>
            </a:r>
            <a:r>
              <a:rPr lang="nl-NL" sz="4000" b="1" dirty="0" err="1" smtClean="0">
                <a:solidFill>
                  <a:srgbClr val="FF6600"/>
                </a:solidFill>
                <a:latin typeface="+mn-lt"/>
              </a:rPr>
              <a:t>translationele</a:t>
            </a:r>
            <a:r>
              <a:rPr lang="nl-NL" sz="4000" b="1" dirty="0" smtClean="0">
                <a:solidFill>
                  <a:srgbClr val="FF6600"/>
                </a:solidFill>
                <a:latin typeface="+mn-lt"/>
              </a:rPr>
              <a:t> regulatie  </a:t>
            </a:r>
            <a:br>
              <a:rPr lang="nl-NL" sz="4000" b="1" dirty="0" smtClean="0">
                <a:solidFill>
                  <a:srgbClr val="FF6600"/>
                </a:solidFill>
                <a:latin typeface="+mn-lt"/>
              </a:rPr>
            </a:br>
            <a:r>
              <a:rPr lang="nl-NL" sz="4000" b="1" dirty="0" smtClean="0">
                <a:solidFill>
                  <a:srgbClr val="FF6600"/>
                </a:solidFill>
                <a:latin typeface="+mn-lt"/>
                <a:sym typeface="Wingdings" panose="05000000000000000000" pitchFamily="2" charset="2"/>
              </a:rPr>
              <a:t> Regulatie van </a:t>
            </a:r>
            <a:r>
              <a:rPr lang="nl-NL" sz="4000" b="1" dirty="0" smtClean="0">
                <a:solidFill>
                  <a:srgbClr val="FF6600"/>
                </a:solidFill>
                <a:latin typeface="+mn-lt"/>
              </a:rPr>
              <a:t>Eiwit processing</a:t>
            </a:r>
            <a:endParaRPr lang="nl-NL" sz="4000" b="1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3" name="Rechthoek 2"/>
          <p:cNvSpPr/>
          <p:nvPr/>
        </p:nvSpPr>
        <p:spPr>
          <a:xfrm>
            <a:off x="450373" y="1813547"/>
            <a:ext cx="817124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nl-NL" sz="2800" dirty="0" smtClean="0"/>
              <a:t>Verwijderen van stukjes van het peptide (bv. signaal-peptide)</a:t>
            </a:r>
          </a:p>
          <a:p>
            <a:pPr marL="285750" indent="-285750">
              <a:buFontTx/>
              <a:buChar char="-"/>
            </a:pPr>
            <a:endParaRPr lang="nl-NL" sz="2800" dirty="0" smtClean="0"/>
          </a:p>
          <a:p>
            <a:pPr marL="285750" indent="-285750">
              <a:buFontTx/>
              <a:buChar char="-"/>
            </a:pPr>
            <a:r>
              <a:rPr lang="nl-NL" sz="2800" dirty="0" smtClean="0"/>
              <a:t>Chemische modificaties aan het eiwit:</a:t>
            </a:r>
          </a:p>
          <a:p>
            <a:pPr marL="742950" lvl="1" indent="-285750">
              <a:buFontTx/>
              <a:buChar char="-"/>
            </a:pPr>
            <a:r>
              <a:rPr lang="nl-NL" sz="2800" dirty="0" smtClean="0"/>
              <a:t>Toevoegen van fosfaatgroepen (ter activatie bv.)</a:t>
            </a:r>
          </a:p>
          <a:p>
            <a:pPr marL="742950" lvl="1" indent="-285750">
              <a:buFontTx/>
              <a:buChar char="-"/>
            </a:pPr>
            <a:r>
              <a:rPr lang="nl-NL" sz="2800" dirty="0" smtClean="0"/>
              <a:t>Toevoegen van suiker groepen (voor de uiteindelijke functie als </a:t>
            </a:r>
            <a:r>
              <a:rPr lang="nl-NL" sz="2800" dirty="0" err="1" smtClean="0"/>
              <a:t>glycoproteine</a:t>
            </a:r>
            <a:r>
              <a:rPr lang="nl-NL" sz="2800" dirty="0" smtClean="0"/>
              <a:t> bv.)</a:t>
            </a:r>
          </a:p>
          <a:p>
            <a:pPr marL="285750" indent="-285750">
              <a:buFontTx/>
              <a:buChar char="-"/>
            </a:pPr>
            <a:endParaRPr lang="nl-NL" sz="2800" dirty="0" smtClean="0"/>
          </a:p>
          <a:p>
            <a:endParaRPr lang="nl-NL" sz="2800" dirty="0"/>
          </a:p>
          <a:p>
            <a:endParaRPr lang="nl-NL" sz="28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4296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516" y="257176"/>
            <a:ext cx="8611394" cy="1343024"/>
          </a:xfrm>
        </p:spPr>
        <p:txBody>
          <a:bodyPr>
            <a:noAutofit/>
          </a:bodyPr>
          <a:lstStyle/>
          <a:p>
            <a:pPr algn="l"/>
            <a:r>
              <a:rPr lang="nl-NL" sz="4000" b="1" dirty="0" smtClean="0">
                <a:solidFill>
                  <a:srgbClr val="FF6600"/>
                </a:solidFill>
                <a:latin typeface="+mn-lt"/>
              </a:rPr>
              <a:t>Post-</a:t>
            </a:r>
            <a:r>
              <a:rPr lang="nl-NL" sz="4000" b="1" dirty="0" err="1" smtClean="0">
                <a:solidFill>
                  <a:srgbClr val="FF6600"/>
                </a:solidFill>
                <a:latin typeface="+mn-lt"/>
              </a:rPr>
              <a:t>translationele</a:t>
            </a:r>
            <a:r>
              <a:rPr lang="nl-NL" sz="4000" b="1" dirty="0" smtClean="0">
                <a:solidFill>
                  <a:srgbClr val="FF6600"/>
                </a:solidFill>
                <a:latin typeface="+mn-lt"/>
              </a:rPr>
              <a:t> regulatie </a:t>
            </a:r>
            <a:br>
              <a:rPr lang="nl-NL" sz="4000" b="1" dirty="0" smtClean="0">
                <a:solidFill>
                  <a:srgbClr val="FF6600"/>
                </a:solidFill>
                <a:latin typeface="+mn-lt"/>
              </a:rPr>
            </a:br>
            <a:r>
              <a:rPr lang="nl-NL" sz="4000" b="1" dirty="0" smtClean="0">
                <a:solidFill>
                  <a:srgbClr val="FF6600"/>
                </a:solidFill>
                <a:latin typeface="+mn-lt"/>
                <a:sym typeface="Wingdings" panose="05000000000000000000" pitchFamily="2" charset="2"/>
              </a:rPr>
              <a:t> Regulatie van a</a:t>
            </a:r>
            <a:r>
              <a:rPr lang="nl-NL" sz="4000" b="1" dirty="0" smtClean="0">
                <a:solidFill>
                  <a:srgbClr val="FF6600"/>
                </a:solidFill>
                <a:latin typeface="+mn-lt"/>
              </a:rPr>
              <a:t>fbraak van het eiwit</a:t>
            </a:r>
            <a:endParaRPr lang="nl-NL" sz="4000" b="1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3" name="Rechthoek 2"/>
          <p:cNvSpPr/>
          <p:nvPr/>
        </p:nvSpPr>
        <p:spPr>
          <a:xfrm>
            <a:off x="272015" y="1727822"/>
            <a:ext cx="81712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nl-NL" sz="2400" dirty="0" smtClean="0"/>
              <a:t>Toevoegen van </a:t>
            </a:r>
            <a:r>
              <a:rPr lang="nl-NL" sz="2400" dirty="0" err="1" smtClean="0"/>
              <a:t>ubiquitine</a:t>
            </a:r>
            <a:r>
              <a:rPr lang="nl-NL" sz="2400" dirty="0" smtClean="0"/>
              <a:t> (klein </a:t>
            </a:r>
            <a:r>
              <a:rPr lang="nl-NL" sz="2400" dirty="0" err="1" smtClean="0"/>
              <a:t>eiwitje</a:t>
            </a:r>
            <a:r>
              <a:rPr lang="nl-NL" sz="2400" dirty="0" smtClean="0"/>
              <a:t>) = markering voor af te breken eiwit </a:t>
            </a:r>
            <a:r>
              <a:rPr lang="nl-NL" sz="2400" dirty="0" smtClean="0">
                <a:sym typeface="Wingdings" panose="05000000000000000000" pitchFamily="2" charset="2"/>
              </a:rPr>
              <a:t> transport naar het </a:t>
            </a:r>
            <a:r>
              <a:rPr lang="nl-NL" sz="2400" dirty="0" err="1" smtClean="0">
                <a:sym typeface="Wingdings" panose="05000000000000000000" pitchFamily="2" charset="2"/>
              </a:rPr>
              <a:t>proteasoom</a:t>
            </a:r>
            <a:r>
              <a:rPr lang="nl-NL" sz="2400" dirty="0">
                <a:sym typeface="Wingdings" panose="05000000000000000000" pitchFamily="2" charset="2"/>
              </a:rPr>
              <a:t> </a:t>
            </a:r>
            <a:r>
              <a:rPr lang="nl-NL" sz="2400" dirty="0" smtClean="0">
                <a:sym typeface="Wingdings" panose="05000000000000000000" pitchFamily="2" charset="2"/>
              </a:rPr>
              <a:t> afbreken eiwit tot korte </a:t>
            </a:r>
            <a:r>
              <a:rPr lang="nl-NL" sz="2400" dirty="0" err="1" smtClean="0">
                <a:sym typeface="Wingdings" panose="05000000000000000000" pitchFamily="2" charset="2"/>
              </a:rPr>
              <a:t>peptides</a:t>
            </a:r>
            <a:r>
              <a:rPr lang="nl-NL" sz="2400" dirty="0" smtClean="0">
                <a:sym typeface="Wingdings" panose="05000000000000000000" pitchFamily="2" charset="2"/>
              </a:rPr>
              <a:t> en aminozuren</a:t>
            </a:r>
            <a:endParaRPr lang="nl-NL" sz="2400" dirty="0">
              <a:sym typeface="Wingdings" panose="05000000000000000000" pitchFamily="2" charset="2"/>
            </a:endParaRPr>
          </a:p>
        </p:txBody>
      </p:sp>
      <p:pic>
        <p:nvPicPr>
          <p:cNvPr id="5" name="Picture 3" descr="19_10ProteosomeActivity_L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3" cstate="print"/>
          <a:srcRect l="18617" t="30574"/>
          <a:stretch/>
        </p:blipFill>
        <p:spPr>
          <a:xfrm>
            <a:off x="633248" y="3276694"/>
            <a:ext cx="7992888" cy="2599560"/>
          </a:xfrm>
          <a:noFill/>
          <a:ln/>
        </p:spPr>
      </p:pic>
      <p:sp>
        <p:nvSpPr>
          <p:cNvPr id="4" name="Tekstvak 3"/>
          <p:cNvSpPr txBox="1"/>
          <p:nvPr/>
        </p:nvSpPr>
        <p:spPr>
          <a:xfrm>
            <a:off x="571501" y="6078378"/>
            <a:ext cx="208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hlinkClick r:id="rId4"/>
              </a:rPr>
              <a:t>Filmpje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B3879-2F2A-8A41-8215-F820883F97C0}"/>
              </a:ext>
            </a:extLst>
          </p:cNvPr>
          <p:cNvSpPr txBox="1">
            <a:spLocks/>
          </p:cNvSpPr>
          <p:nvPr/>
        </p:nvSpPr>
        <p:spPr>
          <a:xfrm>
            <a:off x="305637" y="116632"/>
            <a:ext cx="8628501" cy="82774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4000" b="1" dirty="0">
                <a:solidFill>
                  <a:srgbClr val="FF6600"/>
                </a:solidFill>
                <a:latin typeface="+mn-lt"/>
              </a:rPr>
              <a:t>Regulatie genexpressie in eukaryoten</a:t>
            </a:r>
          </a:p>
        </p:txBody>
      </p:sp>
      <p:pic>
        <p:nvPicPr>
          <p:cNvPr id="6" name="Picture 2" descr="D:\Books\Biology_Campbell_Figures\18_labeled_images\18_06_EukGeneRegulation-L.jpg">
            <a:extLst>
              <a:ext uri="{FF2B5EF4-FFF2-40B4-BE49-F238E27FC236}">
                <a16:creationId xmlns:a16="http://schemas.microsoft.com/office/drawing/2014/main" id="{FE925712-D73F-524C-9B50-7B88D87BC9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6"/>
          <a:stretch/>
        </p:blipFill>
        <p:spPr bwMode="auto">
          <a:xfrm>
            <a:off x="341351" y="1052736"/>
            <a:ext cx="2488394" cy="564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2">
            <a:extLst>
              <a:ext uri="{FF2B5EF4-FFF2-40B4-BE49-F238E27FC236}">
                <a16:creationId xmlns:a16="http://schemas.microsoft.com/office/drawing/2014/main" id="{7304DE2A-E90A-1A4B-9C2F-1639EC8594B2}"/>
              </a:ext>
            </a:extLst>
          </p:cNvPr>
          <p:cNvGrpSpPr/>
          <p:nvPr/>
        </p:nvGrpSpPr>
        <p:grpSpPr>
          <a:xfrm>
            <a:off x="3085233" y="2113613"/>
            <a:ext cx="4144242" cy="604144"/>
            <a:chOff x="6450219" y="1287072"/>
            <a:chExt cx="8663702" cy="921411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D40C73C1-518F-2A40-9921-5C443BD523AD}"/>
                </a:ext>
              </a:extLst>
            </p:cNvPr>
            <p:cNvSpPr txBox="1"/>
            <p:nvPr/>
          </p:nvSpPr>
          <p:spPr>
            <a:xfrm>
              <a:off x="7054381" y="1400682"/>
              <a:ext cx="8059540" cy="7041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NL" sz="2400" dirty="0" smtClean="0"/>
                <a:t>Transcriptie regulatie</a:t>
              </a:r>
              <a:endParaRPr lang="en-GB" sz="2400" dirty="0"/>
            </a:p>
          </p:txBody>
        </p:sp>
        <p:sp>
          <p:nvSpPr>
            <p:cNvPr id="9" name="Right Brace 6">
              <a:extLst>
                <a:ext uri="{FF2B5EF4-FFF2-40B4-BE49-F238E27FC236}">
                  <a16:creationId xmlns:a16="http://schemas.microsoft.com/office/drawing/2014/main" id="{4ED3416C-0C31-9C4B-9F91-FF0A2536671C}"/>
                </a:ext>
              </a:extLst>
            </p:cNvPr>
            <p:cNvSpPr/>
            <p:nvPr/>
          </p:nvSpPr>
          <p:spPr>
            <a:xfrm>
              <a:off x="6450219" y="1287072"/>
              <a:ext cx="229734" cy="921411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</p:grpSp>
      <p:grpSp>
        <p:nvGrpSpPr>
          <p:cNvPr id="10" name="Group 3">
            <a:extLst>
              <a:ext uri="{FF2B5EF4-FFF2-40B4-BE49-F238E27FC236}">
                <a16:creationId xmlns:a16="http://schemas.microsoft.com/office/drawing/2014/main" id="{F63CB1D5-76A7-5347-8DA8-643BC39672B8}"/>
              </a:ext>
            </a:extLst>
          </p:cNvPr>
          <p:cNvGrpSpPr/>
          <p:nvPr/>
        </p:nvGrpSpPr>
        <p:grpSpPr>
          <a:xfrm>
            <a:off x="3048647" y="2840465"/>
            <a:ext cx="5495278" cy="1359315"/>
            <a:chOff x="6450220" y="2351359"/>
            <a:chExt cx="6343803" cy="1725713"/>
          </a:xfrm>
        </p:grpSpPr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EA51E68C-E10A-A34D-88B4-81CBF8D5102A}"/>
                </a:ext>
              </a:extLst>
            </p:cNvPr>
            <p:cNvSpPr txBox="1"/>
            <p:nvPr/>
          </p:nvSpPr>
          <p:spPr>
            <a:xfrm>
              <a:off x="6873899" y="2921162"/>
              <a:ext cx="5920124" cy="5861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NL" sz="2400" dirty="0" smtClean="0"/>
                <a:t>Post-</a:t>
              </a:r>
              <a:r>
                <a:rPr lang="nl-NL" sz="2400" dirty="0" err="1" smtClean="0"/>
                <a:t>transcriptionele</a:t>
              </a:r>
              <a:r>
                <a:rPr lang="nl-NL" sz="2400" dirty="0" smtClean="0"/>
                <a:t> regulatie</a:t>
              </a:r>
              <a:endParaRPr lang="en-GB" sz="2400" dirty="0"/>
            </a:p>
          </p:txBody>
        </p:sp>
        <p:sp>
          <p:nvSpPr>
            <p:cNvPr id="12" name="Right Brace 7">
              <a:extLst>
                <a:ext uri="{FF2B5EF4-FFF2-40B4-BE49-F238E27FC236}">
                  <a16:creationId xmlns:a16="http://schemas.microsoft.com/office/drawing/2014/main" id="{F32A8EA9-A601-A64C-9369-70D77E409AA0}"/>
                </a:ext>
              </a:extLst>
            </p:cNvPr>
            <p:cNvSpPr/>
            <p:nvPr/>
          </p:nvSpPr>
          <p:spPr>
            <a:xfrm>
              <a:off x="6450220" y="2351359"/>
              <a:ext cx="214314" cy="1725713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</p:grpSp>
      <p:grpSp>
        <p:nvGrpSpPr>
          <p:cNvPr id="13" name="Group 9">
            <a:extLst>
              <a:ext uri="{FF2B5EF4-FFF2-40B4-BE49-F238E27FC236}">
                <a16:creationId xmlns:a16="http://schemas.microsoft.com/office/drawing/2014/main" id="{163737F9-6CAD-A04A-99C1-19C8B867F0B8}"/>
              </a:ext>
            </a:extLst>
          </p:cNvPr>
          <p:cNvGrpSpPr/>
          <p:nvPr/>
        </p:nvGrpSpPr>
        <p:grpSpPr>
          <a:xfrm>
            <a:off x="3038631" y="4622288"/>
            <a:ext cx="5105244" cy="1699632"/>
            <a:chOff x="6450220" y="2351359"/>
            <a:chExt cx="5893541" cy="2157761"/>
          </a:xfrm>
        </p:grpSpPr>
        <p:sp>
          <p:nvSpPr>
            <p:cNvPr id="14" name="TextBox 10">
              <a:extLst>
                <a:ext uri="{FF2B5EF4-FFF2-40B4-BE49-F238E27FC236}">
                  <a16:creationId xmlns:a16="http://schemas.microsoft.com/office/drawing/2014/main" id="{8C65074E-E100-7C4B-AD47-826C2CE54C3F}"/>
                </a:ext>
              </a:extLst>
            </p:cNvPr>
            <p:cNvSpPr txBox="1"/>
            <p:nvPr/>
          </p:nvSpPr>
          <p:spPr>
            <a:xfrm>
              <a:off x="6875170" y="3137186"/>
              <a:ext cx="5468591" cy="5861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NL" sz="2400" dirty="0" smtClean="0"/>
                <a:t>Post-</a:t>
              </a:r>
              <a:r>
                <a:rPr lang="nl-NL" sz="2400" dirty="0" err="1" smtClean="0"/>
                <a:t>translationele</a:t>
              </a:r>
              <a:r>
                <a:rPr lang="nl-NL" sz="2400" dirty="0" smtClean="0"/>
                <a:t> regulatie</a:t>
              </a:r>
              <a:endParaRPr lang="en-GB" sz="2400" dirty="0"/>
            </a:p>
          </p:txBody>
        </p:sp>
        <p:sp>
          <p:nvSpPr>
            <p:cNvPr id="15" name="Right Brace 11">
              <a:extLst>
                <a:ext uri="{FF2B5EF4-FFF2-40B4-BE49-F238E27FC236}">
                  <a16:creationId xmlns:a16="http://schemas.microsoft.com/office/drawing/2014/main" id="{85C1309A-7599-2943-98AD-047209F236A2}"/>
                </a:ext>
              </a:extLst>
            </p:cNvPr>
            <p:cNvSpPr/>
            <p:nvPr/>
          </p:nvSpPr>
          <p:spPr>
            <a:xfrm>
              <a:off x="6450220" y="2351359"/>
              <a:ext cx="214314" cy="2157761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</p:grpSp>
      <p:grpSp>
        <p:nvGrpSpPr>
          <p:cNvPr id="16" name="Group 2">
            <a:extLst>
              <a:ext uri="{FF2B5EF4-FFF2-40B4-BE49-F238E27FC236}">
                <a16:creationId xmlns:a16="http://schemas.microsoft.com/office/drawing/2014/main" id="{7304DE2A-E90A-1A4B-9C2F-1639EC8594B2}"/>
              </a:ext>
            </a:extLst>
          </p:cNvPr>
          <p:cNvGrpSpPr/>
          <p:nvPr/>
        </p:nvGrpSpPr>
        <p:grpSpPr>
          <a:xfrm>
            <a:off x="3085233" y="1448115"/>
            <a:ext cx="3630360" cy="604144"/>
            <a:chOff x="6450219" y="1287072"/>
            <a:chExt cx="7589412" cy="921411"/>
          </a:xfrm>
        </p:grpSpPr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D40C73C1-518F-2A40-9921-5C443BD523AD}"/>
                </a:ext>
              </a:extLst>
            </p:cNvPr>
            <p:cNvSpPr txBox="1"/>
            <p:nvPr/>
          </p:nvSpPr>
          <p:spPr>
            <a:xfrm>
              <a:off x="7054381" y="1400682"/>
              <a:ext cx="6985250" cy="7041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NL" sz="2400" dirty="0" smtClean="0"/>
                <a:t>Chromatine modificaties</a:t>
              </a:r>
              <a:endParaRPr lang="en-GB" sz="2400" dirty="0"/>
            </a:p>
          </p:txBody>
        </p:sp>
        <p:sp>
          <p:nvSpPr>
            <p:cNvPr id="18" name="Right Brace 6">
              <a:extLst>
                <a:ext uri="{FF2B5EF4-FFF2-40B4-BE49-F238E27FC236}">
                  <a16:creationId xmlns:a16="http://schemas.microsoft.com/office/drawing/2014/main" id="{4ED3416C-0C31-9C4B-9F91-FF0A2536671C}"/>
                </a:ext>
              </a:extLst>
            </p:cNvPr>
            <p:cNvSpPr/>
            <p:nvPr/>
          </p:nvSpPr>
          <p:spPr>
            <a:xfrm>
              <a:off x="6450219" y="1287072"/>
              <a:ext cx="229734" cy="921411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</p:grpSp>
    </p:spTree>
    <p:extLst>
      <p:ext uri="{BB962C8B-B14F-4D97-AF65-F5344CB8AC3E}">
        <p14:creationId xmlns:p14="http://schemas.microsoft.com/office/powerpoint/2010/main" val="183894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B3879-2F2A-8A41-8215-F820883F97C0}"/>
              </a:ext>
            </a:extLst>
          </p:cNvPr>
          <p:cNvSpPr txBox="1">
            <a:spLocks/>
          </p:cNvSpPr>
          <p:nvPr/>
        </p:nvSpPr>
        <p:spPr>
          <a:xfrm>
            <a:off x="305637" y="116632"/>
            <a:ext cx="8628501" cy="82774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4000" b="1" dirty="0">
                <a:solidFill>
                  <a:srgbClr val="FF6600"/>
                </a:solidFill>
                <a:latin typeface="+mn-lt"/>
              </a:rPr>
              <a:t>Regulatie genexpressie in eukaryoten</a:t>
            </a:r>
          </a:p>
        </p:txBody>
      </p:sp>
      <p:pic>
        <p:nvPicPr>
          <p:cNvPr id="6" name="Picture 2" descr="D:\Books\Biology_Campbell_Figures\18_labeled_images\18_06_EukGeneRegulation-L.jpg">
            <a:extLst>
              <a:ext uri="{FF2B5EF4-FFF2-40B4-BE49-F238E27FC236}">
                <a16:creationId xmlns:a16="http://schemas.microsoft.com/office/drawing/2014/main" id="{FE925712-D73F-524C-9B50-7B88D87BC9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6"/>
          <a:stretch/>
        </p:blipFill>
        <p:spPr bwMode="auto">
          <a:xfrm>
            <a:off x="341351" y="1052736"/>
            <a:ext cx="2488394" cy="564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2">
            <a:extLst>
              <a:ext uri="{FF2B5EF4-FFF2-40B4-BE49-F238E27FC236}">
                <a16:creationId xmlns:a16="http://schemas.microsoft.com/office/drawing/2014/main" id="{7304DE2A-E90A-1A4B-9C2F-1639EC8594B2}"/>
              </a:ext>
            </a:extLst>
          </p:cNvPr>
          <p:cNvGrpSpPr/>
          <p:nvPr/>
        </p:nvGrpSpPr>
        <p:grpSpPr>
          <a:xfrm>
            <a:off x="3085233" y="2113613"/>
            <a:ext cx="3277467" cy="604144"/>
            <a:chOff x="6450219" y="1287072"/>
            <a:chExt cx="8319561" cy="921411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D40C73C1-518F-2A40-9921-5C443BD523AD}"/>
                </a:ext>
              </a:extLst>
            </p:cNvPr>
            <p:cNvSpPr txBox="1"/>
            <p:nvPr/>
          </p:nvSpPr>
          <p:spPr>
            <a:xfrm>
              <a:off x="7054381" y="1400682"/>
              <a:ext cx="7715399" cy="7041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NL" sz="2400" dirty="0" smtClean="0"/>
                <a:t>Transcriptie regulatie</a:t>
              </a:r>
              <a:endParaRPr lang="en-GB" sz="2400" dirty="0"/>
            </a:p>
          </p:txBody>
        </p:sp>
        <p:sp>
          <p:nvSpPr>
            <p:cNvPr id="9" name="Right Brace 6">
              <a:extLst>
                <a:ext uri="{FF2B5EF4-FFF2-40B4-BE49-F238E27FC236}">
                  <a16:creationId xmlns:a16="http://schemas.microsoft.com/office/drawing/2014/main" id="{4ED3416C-0C31-9C4B-9F91-FF0A2536671C}"/>
                </a:ext>
              </a:extLst>
            </p:cNvPr>
            <p:cNvSpPr/>
            <p:nvPr/>
          </p:nvSpPr>
          <p:spPr>
            <a:xfrm>
              <a:off x="6450219" y="1287072"/>
              <a:ext cx="229734" cy="921411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</p:grpSp>
      <p:grpSp>
        <p:nvGrpSpPr>
          <p:cNvPr id="10" name="Group 3">
            <a:extLst>
              <a:ext uri="{FF2B5EF4-FFF2-40B4-BE49-F238E27FC236}">
                <a16:creationId xmlns:a16="http://schemas.microsoft.com/office/drawing/2014/main" id="{F63CB1D5-76A7-5347-8DA8-643BC39672B8}"/>
              </a:ext>
            </a:extLst>
          </p:cNvPr>
          <p:cNvGrpSpPr/>
          <p:nvPr/>
        </p:nvGrpSpPr>
        <p:grpSpPr>
          <a:xfrm>
            <a:off x="3048648" y="2840465"/>
            <a:ext cx="4390377" cy="1452402"/>
            <a:chOff x="6450220" y="2351359"/>
            <a:chExt cx="5728041" cy="1725713"/>
          </a:xfrm>
        </p:grpSpPr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EA51E68C-E10A-A34D-88B4-81CBF8D5102A}"/>
                </a:ext>
              </a:extLst>
            </p:cNvPr>
            <p:cNvSpPr txBox="1"/>
            <p:nvPr/>
          </p:nvSpPr>
          <p:spPr>
            <a:xfrm>
              <a:off x="6873899" y="2921162"/>
              <a:ext cx="5304362" cy="5485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NL" sz="2400" dirty="0" smtClean="0"/>
                <a:t>Post-</a:t>
              </a:r>
              <a:r>
                <a:rPr lang="nl-NL" sz="2400" dirty="0" err="1" smtClean="0"/>
                <a:t>transcriptionele</a:t>
              </a:r>
              <a:r>
                <a:rPr lang="nl-NL" sz="2400" dirty="0" smtClean="0"/>
                <a:t> regulatie</a:t>
              </a:r>
              <a:endParaRPr lang="en-GB" sz="2400" dirty="0"/>
            </a:p>
          </p:txBody>
        </p:sp>
        <p:sp>
          <p:nvSpPr>
            <p:cNvPr id="12" name="Right Brace 7">
              <a:extLst>
                <a:ext uri="{FF2B5EF4-FFF2-40B4-BE49-F238E27FC236}">
                  <a16:creationId xmlns:a16="http://schemas.microsoft.com/office/drawing/2014/main" id="{F32A8EA9-A601-A64C-9369-70D77E409AA0}"/>
                </a:ext>
              </a:extLst>
            </p:cNvPr>
            <p:cNvSpPr/>
            <p:nvPr/>
          </p:nvSpPr>
          <p:spPr>
            <a:xfrm>
              <a:off x="6450220" y="2351359"/>
              <a:ext cx="214314" cy="1725713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</p:grpSp>
      <p:grpSp>
        <p:nvGrpSpPr>
          <p:cNvPr id="13" name="Group 9">
            <a:extLst>
              <a:ext uri="{FF2B5EF4-FFF2-40B4-BE49-F238E27FC236}">
                <a16:creationId xmlns:a16="http://schemas.microsoft.com/office/drawing/2014/main" id="{163737F9-6CAD-A04A-99C1-19C8B867F0B8}"/>
              </a:ext>
            </a:extLst>
          </p:cNvPr>
          <p:cNvGrpSpPr/>
          <p:nvPr/>
        </p:nvGrpSpPr>
        <p:grpSpPr>
          <a:xfrm>
            <a:off x="3038631" y="4622288"/>
            <a:ext cx="4295619" cy="1699632"/>
            <a:chOff x="6450220" y="2351359"/>
            <a:chExt cx="4958903" cy="2157761"/>
          </a:xfrm>
        </p:grpSpPr>
        <p:sp>
          <p:nvSpPr>
            <p:cNvPr id="14" name="TextBox 10">
              <a:extLst>
                <a:ext uri="{FF2B5EF4-FFF2-40B4-BE49-F238E27FC236}">
                  <a16:creationId xmlns:a16="http://schemas.microsoft.com/office/drawing/2014/main" id="{8C65074E-E100-7C4B-AD47-826C2CE54C3F}"/>
                </a:ext>
              </a:extLst>
            </p:cNvPr>
            <p:cNvSpPr txBox="1"/>
            <p:nvPr/>
          </p:nvSpPr>
          <p:spPr>
            <a:xfrm>
              <a:off x="6875171" y="3137186"/>
              <a:ext cx="4533952" cy="5861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NL" sz="2400" dirty="0" smtClean="0"/>
                <a:t>Post-</a:t>
              </a:r>
              <a:r>
                <a:rPr lang="nl-NL" sz="2400" dirty="0" err="1" smtClean="0"/>
                <a:t>translationele</a:t>
              </a:r>
              <a:r>
                <a:rPr lang="nl-NL" sz="2400" dirty="0" smtClean="0"/>
                <a:t> regulatie</a:t>
              </a:r>
              <a:endParaRPr lang="en-GB" sz="2400" dirty="0"/>
            </a:p>
          </p:txBody>
        </p:sp>
        <p:sp>
          <p:nvSpPr>
            <p:cNvPr id="15" name="Right Brace 11">
              <a:extLst>
                <a:ext uri="{FF2B5EF4-FFF2-40B4-BE49-F238E27FC236}">
                  <a16:creationId xmlns:a16="http://schemas.microsoft.com/office/drawing/2014/main" id="{85C1309A-7599-2943-98AD-047209F236A2}"/>
                </a:ext>
              </a:extLst>
            </p:cNvPr>
            <p:cNvSpPr/>
            <p:nvPr/>
          </p:nvSpPr>
          <p:spPr>
            <a:xfrm>
              <a:off x="6450220" y="2351359"/>
              <a:ext cx="214314" cy="2157761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</p:grpSp>
      <p:grpSp>
        <p:nvGrpSpPr>
          <p:cNvPr id="16" name="Group 2">
            <a:extLst>
              <a:ext uri="{FF2B5EF4-FFF2-40B4-BE49-F238E27FC236}">
                <a16:creationId xmlns:a16="http://schemas.microsoft.com/office/drawing/2014/main" id="{7304DE2A-E90A-1A4B-9C2F-1639EC8594B2}"/>
              </a:ext>
            </a:extLst>
          </p:cNvPr>
          <p:cNvGrpSpPr/>
          <p:nvPr/>
        </p:nvGrpSpPr>
        <p:grpSpPr>
          <a:xfrm>
            <a:off x="3085233" y="1448115"/>
            <a:ext cx="3630360" cy="604144"/>
            <a:chOff x="6450219" y="1287072"/>
            <a:chExt cx="7589412" cy="921411"/>
          </a:xfrm>
        </p:grpSpPr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D40C73C1-518F-2A40-9921-5C443BD523AD}"/>
                </a:ext>
              </a:extLst>
            </p:cNvPr>
            <p:cNvSpPr txBox="1"/>
            <p:nvPr/>
          </p:nvSpPr>
          <p:spPr>
            <a:xfrm>
              <a:off x="7054381" y="1400682"/>
              <a:ext cx="6985250" cy="7041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NL" sz="2400" dirty="0" smtClean="0"/>
                <a:t>Chromatine modificaties</a:t>
              </a:r>
              <a:endParaRPr lang="en-GB" sz="2400" dirty="0"/>
            </a:p>
          </p:txBody>
        </p:sp>
        <p:sp>
          <p:nvSpPr>
            <p:cNvPr id="18" name="Right Brace 6">
              <a:extLst>
                <a:ext uri="{FF2B5EF4-FFF2-40B4-BE49-F238E27FC236}">
                  <a16:creationId xmlns:a16="http://schemas.microsoft.com/office/drawing/2014/main" id="{4ED3416C-0C31-9C4B-9F91-FF0A2536671C}"/>
                </a:ext>
              </a:extLst>
            </p:cNvPr>
            <p:cNvSpPr/>
            <p:nvPr/>
          </p:nvSpPr>
          <p:spPr>
            <a:xfrm>
              <a:off x="6450219" y="1287072"/>
              <a:ext cx="229734" cy="921411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</p:grpSp>
    </p:spTree>
    <p:extLst>
      <p:ext uri="{BB962C8B-B14F-4D97-AF65-F5344CB8AC3E}">
        <p14:creationId xmlns:p14="http://schemas.microsoft.com/office/powerpoint/2010/main" val="756026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49263" y="2018804"/>
            <a:ext cx="8229600" cy="3875017"/>
          </a:xfrm>
        </p:spPr>
        <p:txBody>
          <a:bodyPr>
            <a:noAutofit/>
          </a:bodyPr>
          <a:lstStyle/>
          <a:p>
            <a:pPr lvl="0"/>
            <a:r>
              <a:rPr lang="nl-NL" dirty="0"/>
              <a:t>Uitleggen </a:t>
            </a:r>
            <a:r>
              <a:rPr lang="nl-NL" dirty="0" smtClean="0"/>
              <a:t>(positieve </a:t>
            </a:r>
            <a:r>
              <a:rPr lang="nl-NL" dirty="0"/>
              <a:t>en </a:t>
            </a:r>
            <a:r>
              <a:rPr lang="nl-NL" dirty="0" smtClean="0"/>
              <a:t>negatieve) </a:t>
            </a:r>
            <a:r>
              <a:rPr lang="nl-NL" dirty="0"/>
              <a:t>genregulatie in </a:t>
            </a:r>
            <a:r>
              <a:rPr lang="nl-NL" u="sng" dirty="0" smtClean="0"/>
              <a:t>bacteriën</a:t>
            </a:r>
            <a:r>
              <a:rPr lang="nl-NL" dirty="0" smtClean="0"/>
              <a:t> (a.d.h.v. </a:t>
            </a:r>
            <a:r>
              <a:rPr lang="nl-NL" i="1" dirty="0" err="1" smtClean="0"/>
              <a:t>trp</a:t>
            </a:r>
            <a:r>
              <a:rPr lang="nl-NL" i="1" dirty="0" smtClean="0"/>
              <a:t>-</a:t>
            </a:r>
            <a:r>
              <a:rPr lang="nl-NL" dirty="0" smtClean="0"/>
              <a:t> en </a:t>
            </a:r>
            <a:r>
              <a:rPr lang="nl-NL" i="1" dirty="0" err="1" smtClean="0"/>
              <a:t>lac</a:t>
            </a:r>
            <a:r>
              <a:rPr lang="nl-NL" dirty="0" smtClean="0"/>
              <a:t> </a:t>
            </a:r>
            <a:r>
              <a:rPr lang="nl-NL" dirty="0" err="1" smtClean="0"/>
              <a:t>operon</a:t>
            </a:r>
            <a:r>
              <a:rPr lang="nl-NL" dirty="0" smtClean="0"/>
              <a:t>)</a:t>
            </a:r>
            <a:endParaRPr lang="nl-NL" dirty="0"/>
          </a:p>
          <a:p>
            <a:pPr lvl="0"/>
            <a:r>
              <a:rPr lang="nl-NL" dirty="0" smtClean="0"/>
              <a:t>Uitleggen </a:t>
            </a:r>
            <a:r>
              <a:rPr lang="nl-NL" dirty="0"/>
              <a:t>genregulatie in </a:t>
            </a:r>
            <a:r>
              <a:rPr lang="nl-NL" u="sng" dirty="0"/>
              <a:t>eukaryoten</a:t>
            </a:r>
          </a:p>
          <a:p>
            <a:pPr lvl="0"/>
            <a:r>
              <a:rPr lang="nl-NL" dirty="0" smtClean="0"/>
              <a:t>Beschrijven </a:t>
            </a:r>
            <a:r>
              <a:rPr lang="nl-NL" dirty="0"/>
              <a:t>tijdens welke stadia eukaryoten genexpressie </a:t>
            </a:r>
            <a:r>
              <a:rPr lang="nl-NL" dirty="0" smtClean="0"/>
              <a:t>reguleren </a:t>
            </a:r>
            <a:endParaRPr lang="nl-NL" dirty="0"/>
          </a:p>
          <a:p>
            <a:pPr lvl="0"/>
            <a:r>
              <a:rPr lang="nl-NL" dirty="0" smtClean="0"/>
              <a:t>De </a:t>
            </a:r>
            <a:r>
              <a:rPr lang="nl-NL" dirty="0"/>
              <a:t>rol van non-</a:t>
            </a:r>
            <a:r>
              <a:rPr lang="nl-NL" dirty="0" err="1"/>
              <a:t>coding</a:t>
            </a:r>
            <a:r>
              <a:rPr lang="nl-NL" dirty="0"/>
              <a:t> </a:t>
            </a:r>
            <a:r>
              <a:rPr lang="nl-NL" dirty="0" err="1"/>
              <a:t>RNAs</a:t>
            </a:r>
            <a:r>
              <a:rPr lang="nl-NL" dirty="0"/>
              <a:t> in de regulatie van genexpressie </a:t>
            </a:r>
            <a:r>
              <a:rPr lang="nl-NL" dirty="0" smtClean="0"/>
              <a:t>uitleggen (</a:t>
            </a:r>
            <a:r>
              <a:rPr lang="nl-NL" dirty="0" err="1" smtClean="0"/>
              <a:t>RNAi</a:t>
            </a:r>
            <a:r>
              <a:rPr lang="nl-NL" dirty="0" smtClean="0"/>
              <a:t> </a:t>
            </a:r>
            <a:r>
              <a:rPr lang="nl-NL" dirty="0" smtClean="0">
                <a:sym typeface="Wingdings" panose="05000000000000000000" pitchFamily="2" charset="2"/>
              </a:rPr>
              <a:t> </a:t>
            </a:r>
            <a:r>
              <a:rPr lang="nl-NL" dirty="0" err="1" smtClean="0">
                <a:sym typeface="Wingdings" panose="05000000000000000000" pitchFamily="2" charset="2"/>
              </a:rPr>
              <a:t>miRNA</a:t>
            </a:r>
            <a:r>
              <a:rPr lang="nl-NL" dirty="0" smtClean="0">
                <a:sym typeface="Wingdings" panose="05000000000000000000" pitchFamily="2" charset="2"/>
              </a:rPr>
              <a:t>/</a:t>
            </a:r>
            <a:r>
              <a:rPr lang="nl-NL" dirty="0" err="1" smtClean="0">
                <a:sym typeface="Wingdings" panose="05000000000000000000" pitchFamily="2" charset="2"/>
              </a:rPr>
              <a:t>siRNA</a:t>
            </a:r>
            <a:r>
              <a:rPr lang="nl-NL" dirty="0" smtClean="0">
                <a:sym typeface="Wingdings" panose="05000000000000000000" pitchFamily="2" charset="2"/>
              </a:rPr>
              <a:t>)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B855618-1F6A-5E48-845C-81CDBC4A3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3" y="4054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nl-NL" sz="4000" b="1" dirty="0">
                <a:solidFill>
                  <a:srgbClr val="FF6600"/>
                </a:solidFill>
                <a:latin typeface="+mn-lt"/>
              </a:rPr>
              <a:t>Leerdoelen Hoofdstuk </a:t>
            </a:r>
            <a:r>
              <a:rPr lang="nl-NL" sz="4000" b="1" dirty="0" smtClean="0">
                <a:solidFill>
                  <a:srgbClr val="FF6600"/>
                </a:solidFill>
                <a:latin typeface="+mn-lt"/>
              </a:rPr>
              <a:t>18</a:t>
            </a:r>
            <a:br>
              <a:rPr lang="nl-NL" sz="4000" b="1" dirty="0" smtClean="0">
                <a:solidFill>
                  <a:srgbClr val="FF6600"/>
                </a:solidFill>
                <a:latin typeface="+mn-lt"/>
              </a:rPr>
            </a:br>
            <a:r>
              <a:rPr lang="nl-NL" sz="3200" dirty="0" smtClean="0">
                <a:latin typeface="+mn-lt"/>
              </a:rPr>
              <a:t>§18.1 t/m §18.3</a:t>
            </a:r>
            <a:endParaRPr lang="nl-NL" sz="3200" dirty="0">
              <a:solidFill>
                <a:srgbClr val="FF66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7732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Books\Biology_Campbell_Figures\18_labeled_images\18_06_EukGeneRegulation-L.jpg">
            <a:extLst>
              <a:ext uri="{FF2B5EF4-FFF2-40B4-BE49-F238E27FC236}">
                <a16:creationId xmlns:a16="http://schemas.microsoft.com/office/drawing/2014/main" id="{0D028375-B291-614D-A70F-A66B5EE7E6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033"/>
          <a:stretch/>
        </p:blipFill>
        <p:spPr bwMode="auto">
          <a:xfrm>
            <a:off x="279084" y="1988840"/>
            <a:ext cx="4727948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BC98179C-7256-A84F-B930-2AC0E362AC19}"/>
              </a:ext>
            </a:extLst>
          </p:cNvPr>
          <p:cNvSpPr txBox="1"/>
          <p:nvPr/>
        </p:nvSpPr>
        <p:spPr>
          <a:xfrm>
            <a:off x="279084" y="276663"/>
            <a:ext cx="8153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 smtClean="0">
                <a:solidFill>
                  <a:srgbClr val="FF6600"/>
                </a:solidFill>
              </a:rPr>
              <a:t>Chromatine modificaties</a:t>
            </a:r>
            <a:endParaRPr lang="nl-NL" sz="4000" b="1" dirty="0">
              <a:solidFill>
                <a:srgbClr val="FF6600"/>
              </a:solidFill>
            </a:endParaRPr>
          </a:p>
        </p:txBody>
      </p:sp>
      <p:grpSp>
        <p:nvGrpSpPr>
          <p:cNvPr id="4" name="Groep 3"/>
          <p:cNvGrpSpPr/>
          <p:nvPr/>
        </p:nvGrpSpPr>
        <p:grpSpPr>
          <a:xfrm>
            <a:off x="5103104" y="3246935"/>
            <a:ext cx="3869446" cy="3122421"/>
            <a:chOff x="5103104" y="3246935"/>
            <a:chExt cx="3869446" cy="3122421"/>
          </a:xfrm>
        </p:grpSpPr>
        <p:sp>
          <p:nvSpPr>
            <p:cNvPr id="5" name="Tekstvak 4">
              <a:extLst>
                <a:ext uri="{FF2B5EF4-FFF2-40B4-BE49-F238E27FC236}">
                  <a16:creationId xmlns:a16="http://schemas.microsoft.com/office/drawing/2014/main" id="{D9C0ADE3-1790-D245-A6E2-EB8DEC497848}"/>
                </a:ext>
              </a:extLst>
            </p:cNvPr>
            <p:cNvSpPr txBox="1"/>
            <p:nvPr/>
          </p:nvSpPr>
          <p:spPr>
            <a:xfrm>
              <a:off x="5421096" y="4122587"/>
              <a:ext cx="3551454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342900" algn="l"/>
                </a:tabLst>
              </a:pPr>
              <a:r>
                <a:rPr lang="nl-NL" sz="2800" dirty="0" smtClean="0"/>
                <a:t>-	 </a:t>
              </a:r>
              <a:r>
                <a:rPr lang="nl-NL" sz="2800" dirty="0" err="1" smtClean="0"/>
                <a:t>Histon</a:t>
              </a:r>
              <a:r>
                <a:rPr lang="nl-NL" sz="2800" dirty="0" smtClean="0"/>
                <a:t> modificaties</a:t>
              </a:r>
              <a:endParaRPr lang="nl-NL" sz="2800" dirty="0"/>
            </a:p>
            <a:p>
              <a:pPr marL="457200" indent="-457200">
                <a:buFontTx/>
                <a:buChar char="-"/>
                <a:tabLst>
                  <a:tab pos="400050" algn="l"/>
                </a:tabLst>
              </a:pPr>
              <a:r>
                <a:rPr lang="nl-NL" sz="2800" dirty="0" smtClean="0"/>
                <a:t>DNA </a:t>
              </a:r>
              <a:r>
                <a:rPr lang="nl-NL" sz="2800" dirty="0" err="1" smtClean="0"/>
                <a:t>methylatie</a:t>
              </a:r>
              <a:endParaRPr lang="nl-NL" sz="2800" dirty="0" smtClean="0"/>
            </a:p>
            <a:p>
              <a:pPr marL="457200" indent="-457200">
                <a:buFontTx/>
                <a:buChar char="-"/>
                <a:tabLst>
                  <a:tab pos="400050" algn="l"/>
                </a:tabLst>
              </a:pPr>
              <a:r>
                <a:rPr lang="nl-NL" sz="2800" dirty="0" smtClean="0">
                  <a:solidFill>
                    <a:schemeClr val="bg1">
                      <a:lumMod val="75000"/>
                    </a:schemeClr>
                  </a:solidFill>
                </a:rPr>
                <a:t>Non-</a:t>
              </a:r>
              <a:r>
                <a:rPr lang="nl-NL" sz="2800" dirty="0" err="1" smtClean="0">
                  <a:solidFill>
                    <a:schemeClr val="bg1">
                      <a:lumMod val="75000"/>
                    </a:schemeClr>
                  </a:solidFill>
                </a:rPr>
                <a:t>Coding</a:t>
              </a:r>
              <a:r>
                <a:rPr lang="nl-NL" sz="2800" dirty="0" smtClean="0">
                  <a:solidFill>
                    <a:schemeClr val="bg1">
                      <a:lumMod val="75000"/>
                    </a:schemeClr>
                  </a:solidFill>
                </a:rPr>
                <a:t> RNA (</a:t>
              </a:r>
              <a:r>
                <a:rPr lang="nl-NL" sz="2800" dirty="0" err="1" smtClean="0">
                  <a:solidFill>
                    <a:schemeClr val="bg1">
                      <a:lumMod val="75000"/>
                    </a:schemeClr>
                  </a:solidFill>
                </a:rPr>
                <a:t>ncRNA</a:t>
              </a:r>
              <a:r>
                <a:rPr lang="nl-NL" sz="2800" dirty="0" smtClean="0">
                  <a:solidFill>
                    <a:schemeClr val="bg1">
                      <a:lumMod val="75000"/>
                    </a:schemeClr>
                  </a:solidFill>
                </a:rPr>
                <a:t>), ook §8.3</a:t>
              </a:r>
              <a:endParaRPr lang="nl-NL" sz="28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457200" indent="-457200">
                <a:buFontTx/>
                <a:buChar char="-"/>
              </a:pPr>
              <a:endParaRPr lang="nl-NL" sz="2800" dirty="0"/>
            </a:p>
          </p:txBody>
        </p:sp>
        <p:grpSp>
          <p:nvGrpSpPr>
            <p:cNvPr id="6" name="Group 2">
              <a:extLst>
                <a:ext uri="{FF2B5EF4-FFF2-40B4-BE49-F238E27FC236}">
                  <a16:creationId xmlns:a16="http://schemas.microsoft.com/office/drawing/2014/main" id="{7304DE2A-E90A-1A4B-9C2F-1639EC8594B2}"/>
                </a:ext>
              </a:extLst>
            </p:cNvPr>
            <p:cNvGrpSpPr/>
            <p:nvPr/>
          </p:nvGrpSpPr>
          <p:grpSpPr>
            <a:xfrm>
              <a:off x="5103104" y="3246935"/>
              <a:ext cx="3630360" cy="604144"/>
              <a:chOff x="6450219" y="1287072"/>
              <a:chExt cx="7589412" cy="921411"/>
            </a:xfrm>
          </p:grpSpPr>
          <p:sp>
            <p:nvSpPr>
              <p:cNvPr id="7" name="TextBox 4">
                <a:extLst>
                  <a:ext uri="{FF2B5EF4-FFF2-40B4-BE49-F238E27FC236}">
                    <a16:creationId xmlns:a16="http://schemas.microsoft.com/office/drawing/2014/main" id="{D40C73C1-518F-2A40-9921-5C443BD523AD}"/>
                  </a:ext>
                </a:extLst>
              </p:cNvPr>
              <p:cNvSpPr txBox="1"/>
              <p:nvPr/>
            </p:nvSpPr>
            <p:spPr>
              <a:xfrm>
                <a:off x="7054381" y="1400682"/>
                <a:ext cx="6985250" cy="70410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nl-NL" sz="2400" dirty="0" smtClean="0"/>
                  <a:t>Chromatine modificaties</a:t>
                </a:r>
                <a:endParaRPr lang="en-GB" sz="2400" dirty="0"/>
              </a:p>
            </p:txBody>
          </p:sp>
          <p:sp>
            <p:nvSpPr>
              <p:cNvPr id="8" name="Right Brace 6">
                <a:extLst>
                  <a:ext uri="{FF2B5EF4-FFF2-40B4-BE49-F238E27FC236}">
                    <a16:creationId xmlns:a16="http://schemas.microsoft.com/office/drawing/2014/main" id="{4ED3416C-0C31-9C4B-9F91-FF0A2536671C}"/>
                  </a:ext>
                </a:extLst>
              </p:cNvPr>
              <p:cNvSpPr/>
              <p:nvPr/>
            </p:nvSpPr>
            <p:spPr>
              <a:xfrm>
                <a:off x="6450219" y="1287072"/>
                <a:ext cx="229734" cy="921411"/>
              </a:xfrm>
              <a:prstGeom prst="righ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3168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049" y="-11133"/>
            <a:ext cx="8640960" cy="1002831"/>
          </a:xfrm>
        </p:spPr>
        <p:txBody>
          <a:bodyPr>
            <a:noAutofit/>
          </a:bodyPr>
          <a:lstStyle/>
          <a:p>
            <a:pPr algn="l"/>
            <a:r>
              <a:rPr lang="nl-NL" sz="4000" b="1" dirty="0" smtClean="0">
                <a:solidFill>
                  <a:srgbClr val="FF6600"/>
                </a:solidFill>
                <a:latin typeface="+mn-lt"/>
              </a:rPr>
              <a:t>Chromatine en “Transcriptie </a:t>
            </a:r>
            <a:r>
              <a:rPr lang="nl-NL" sz="4000" b="1" dirty="0">
                <a:solidFill>
                  <a:srgbClr val="FF6600"/>
                </a:solidFill>
                <a:latin typeface="+mn-lt"/>
              </a:rPr>
              <a:t>fabrieken”</a:t>
            </a:r>
          </a:p>
        </p:txBody>
      </p:sp>
      <p:pic>
        <p:nvPicPr>
          <p:cNvPr id="8195" name="Picture 3" descr="D:\Books\Biology_Campbell_Figures\18_labeled_images\18_12_ChromoInteractions-L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2" t="35520" b="2355"/>
          <a:stretch/>
        </p:blipFill>
        <p:spPr bwMode="auto">
          <a:xfrm>
            <a:off x="4453346" y="2111209"/>
            <a:ext cx="4269756" cy="360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158841" y="1772816"/>
            <a:ext cx="2429383" cy="8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/>
          <p:cNvSpPr/>
          <p:nvPr/>
        </p:nvSpPr>
        <p:spPr>
          <a:xfrm>
            <a:off x="4299928" y="2049178"/>
            <a:ext cx="1552255" cy="1765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196" name="Picture 4" descr="D:\Books\Biology_Campbell_Figures\18_labeled_images\18_12_ChromoInteractions-L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267" b="59144"/>
          <a:stretch/>
        </p:blipFill>
        <p:spPr bwMode="auto">
          <a:xfrm>
            <a:off x="323528" y="2750100"/>
            <a:ext cx="3562871" cy="2881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2070483" y="4674565"/>
            <a:ext cx="3005572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kstvak 2">
            <a:extLst>
              <a:ext uri="{FF2B5EF4-FFF2-40B4-BE49-F238E27FC236}">
                <a16:creationId xmlns:a16="http://schemas.microsoft.com/office/drawing/2014/main" id="{4B3B7E9A-B456-5C42-8825-1E25A83072A8}"/>
              </a:ext>
            </a:extLst>
          </p:cNvPr>
          <p:cNvSpPr txBox="1"/>
          <p:nvPr/>
        </p:nvSpPr>
        <p:spPr>
          <a:xfrm>
            <a:off x="323528" y="883040"/>
            <a:ext cx="8606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 err="1"/>
              <a:t>Chromosome</a:t>
            </a:r>
            <a:r>
              <a:rPr lang="nl-NL" sz="2400" b="1" dirty="0"/>
              <a:t> </a:t>
            </a:r>
            <a:r>
              <a:rPr lang="nl-NL" sz="2400" b="1" dirty="0" err="1"/>
              <a:t>territory</a:t>
            </a:r>
            <a:r>
              <a:rPr lang="nl-NL" sz="2400" b="1" dirty="0"/>
              <a:t>: </a:t>
            </a:r>
            <a:r>
              <a:rPr lang="nl-NL" sz="2400" dirty="0"/>
              <a:t>chromosomen hebben een vaste plek in de </a:t>
            </a:r>
            <a:r>
              <a:rPr lang="nl-NL" sz="2400" dirty="0" smtClean="0"/>
              <a:t>                                             celkern (Hoofdstuk 16).</a:t>
            </a:r>
            <a:endParaRPr lang="nl-NL" sz="2400" dirty="0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1538C09E-EE00-4E44-88CA-07E576D512B5}"/>
              </a:ext>
            </a:extLst>
          </p:cNvPr>
          <p:cNvSpPr/>
          <p:nvPr/>
        </p:nvSpPr>
        <p:spPr>
          <a:xfrm>
            <a:off x="5229473" y="2111209"/>
            <a:ext cx="1552255" cy="638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37D3660D-4317-F64D-9AEF-A3B7C709C5D0}"/>
              </a:ext>
            </a:extLst>
          </p:cNvPr>
          <p:cNvSpPr txBox="1"/>
          <p:nvPr/>
        </p:nvSpPr>
        <p:spPr>
          <a:xfrm>
            <a:off x="319029" y="1609107"/>
            <a:ext cx="8610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/>
              <a:t>”Transcriptie fabriek</a:t>
            </a:r>
            <a:r>
              <a:rPr lang="nl-NL" sz="2400" b="1" dirty="0" smtClean="0"/>
              <a:t>”: </a:t>
            </a:r>
            <a:r>
              <a:rPr lang="nl-NL" sz="2400" dirty="0"/>
              <a:t>locatie </a:t>
            </a:r>
            <a:r>
              <a:rPr lang="nl-NL" sz="2400" dirty="0" smtClean="0"/>
              <a:t>v/h DNA </a:t>
            </a:r>
            <a:r>
              <a:rPr lang="nl-NL" sz="2400" dirty="0"/>
              <a:t>waar transcriptie </a:t>
            </a:r>
            <a:r>
              <a:rPr lang="nl-NL" sz="2400" dirty="0" smtClean="0"/>
              <a:t>plaatsvindt in de interfase.</a:t>
            </a:r>
            <a:endParaRPr lang="nl-NL" sz="2400" dirty="0"/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28C24788-770F-5B4C-9249-68BE15FBC74D}"/>
              </a:ext>
            </a:extLst>
          </p:cNvPr>
          <p:cNvSpPr txBox="1"/>
          <p:nvPr/>
        </p:nvSpPr>
        <p:spPr>
          <a:xfrm>
            <a:off x="217041" y="5895315"/>
            <a:ext cx="8387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650"/>
            <a:r>
              <a:rPr lang="nl-NL" sz="2400" b="1" dirty="0"/>
              <a:t>Heterochromatine:  </a:t>
            </a:r>
            <a:r>
              <a:rPr lang="nl-NL" sz="2400" dirty="0"/>
              <a:t>sterk gevouwen, </a:t>
            </a:r>
            <a:r>
              <a:rPr lang="nl-NL" sz="2400" b="1" dirty="0"/>
              <a:t>geen </a:t>
            </a:r>
            <a:r>
              <a:rPr lang="nl-NL" sz="2400" dirty="0"/>
              <a:t>DNA </a:t>
            </a:r>
            <a:r>
              <a:rPr lang="nl-NL" sz="2400" dirty="0" smtClean="0"/>
              <a:t>transcriptie</a:t>
            </a:r>
            <a:endParaRPr lang="nl-NL" sz="2400" b="1" dirty="0"/>
          </a:p>
          <a:p>
            <a:pPr marL="120650"/>
            <a:r>
              <a:rPr lang="nl-NL" sz="2400" b="1" dirty="0" err="1"/>
              <a:t>Euchromatine</a:t>
            </a:r>
            <a:r>
              <a:rPr lang="nl-NL" sz="2400" b="1" dirty="0"/>
              <a:t>: </a:t>
            </a:r>
            <a:r>
              <a:rPr lang="nl-NL" sz="2400" dirty="0"/>
              <a:t>losser gevouwen, </a:t>
            </a:r>
            <a:r>
              <a:rPr lang="nl-NL" sz="2400" b="1" dirty="0"/>
              <a:t>wel</a:t>
            </a:r>
            <a:r>
              <a:rPr lang="nl-NL" sz="2400" dirty="0"/>
              <a:t> DNA </a:t>
            </a:r>
            <a:r>
              <a:rPr lang="nl-NL" sz="2400" dirty="0" smtClean="0"/>
              <a:t>transcriptie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43462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74992" y="133691"/>
            <a:ext cx="7849677" cy="465931"/>
          </a:xfrm>
          <a:prstGeom prst="rect">
            <a:avLst/>
          </a:prstGeom>
          <a:noFill/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4000" b="1" dirty="0">
                <a:solidFill>
                  <a:srgbClr val="FF6600"/>
                </a:solidFill>
                <a:latin typeface="+mn-lt"/>
              </a:rPr>
              <a:t>Chromatine</a:t>
            </a:r>
            <a:endParaRPr lang="nl-NL" sz="4000" dirty="0">
              <a:solidFill>
                <a:srgbClr val="FF6600"/>
              </a:solidFill>
              <a:latin typeface="+mn-lt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1720460" y="3252179"/>
            <a:ext cx="5537024" cy="79208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nl-NL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56EF525A-7C11-A649-B828-48EFA06039BE}"/>
              </a:ext>
            </a:extLst>
          </p:cNvPr>
          <p:cNvSpPr/>
          <p:nvPr/>
        </p:nvSpPr>
        <p:spPr>
          <a:xfrm>
            <a:off x="274991" y="770811"/>
            <a:ext cx="86271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dirty="0" smtClean="0"/>
              <a:t>DNA </a:t>
            </a:r>
            <a:r>
              <a:rPr lang="nl-NL" sz="2400" dirty="0"/>
              <a:t>en </a:t>
            </a:r>
            <a:r>
              <a:rPr lang="nl-NL" sz="2400" dirty="0" err="1" smtClean="0"/>
              <a:t>histon</a:t>
            </a:r>
            <a:r>
              <a:rPr lang="nl-NL" sz="2400" dirty="0" smtClean="0"/>
              <a:t>-eiwitten opgevouwen in </a:t>
            </a:r>
            <a:r>
              <a:rPr lang="nl-NL" sz="2400" dirty="0"/>
              <a:t>de </a:t>
            </a:r>
            <a:r>
              <a:rPr lang="nl-NL" sz="2400" dirty="0" smtClean="0"/>
              <a:t>celkern, Hs 16.</a:t>
            </a:r>
            <a:endParaRPr lang="nl-NL" sz="2400" dirty="0"/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20" y="2003469"/>
            <a:ext cx="3138500" cy="3452703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025" y="2919445"/>
            <a:ext cx="2786680" cy="2674259"/>
          </a:xfrm>
          <a:prstGeom prst="rect">
            <a:avLst/>
          </a:prstGeom>
        </p:spPr>
      </p:pic>
      <p:sp>
        <p:nvSpPr>
          <p:cNvPr id="13" name="Tekstvak 12"/>
          <p:cNvSpPr txBox="1"/>
          <p:nvPr/>
        </p:nvSpPr>
        <p:spPr>
          <a:xfrm>
            <a:off x="814795" y="5731237"/>
            <a:ext cx="6161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 err="1" smtClean="0">
                <a:solidFill>
                  <a:srgbClr val="FF6600"/>
                </a:solidFill>
              </a:rPr>
              <a:t>Euchromatine</a:t>
            </a:r>
            <a:r>
              <a:rPr lang="nl-NL" sz="2400" b="1" dirty="0" smtClean="0">
                <a:solidFill>
                  <a:srgbClr val="FF6600"/>
                </a:solidFill>
              </a:rPr>
              <a:t>		    Heterochromatine</a:t>
            </a:r>
            <a:endParaRPr lang="nl-NL" sz="2400" b="1" dirty="0">
              <a:solidFill>
                <a:srgbClr val="FF6600"/>
              </a:solidFill>
            </a:endParaRPr>
          </a:p>
        </p:txBody>
      </p:sp>
      <p:pic>
        <p:nvPicPr>
          <p:cNvPr id="14" name="Afbeelding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10" t="33293" b="2069"/>
          <a:stretch/>
        </p:blipFill>
        <p:spPr>
          <a:xfrm>
            <a:off x="6827241" y="1613853"/>
            <a:ext cx="1966691" cy="423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4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E34EEA64-F0CC-3A4E-88F3-C8DB9FD06E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87"/>
          <a:stretch/>
        </p:blipFill>
        <p:spPr bwMode="auto">
          <a:xfrm>
            <a:off x="4978980" y="1407379"/>
            <a:ext cx="3600400" cy="697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5065013-5D5F-1344-929A-2DC8D32FF8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916"/>
          <a:stretch/>
        </p:blipFill>
        <p:spPr bwMode="auto">
          <a:xfrm>
            <a:off x="470549" y="1407379"/>
            <a:ext cx="3780420" cy="681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790521B8-DC1C-4142-8122-B5E90BEDDD0B}"/>
              </a:ext>
            </a:extLst>
          </p:cNvPr>
          <p:cNvSpPr txBox="1"/>
          <p:nvPr/>
        </p:nvSpPr>
        <p:spPr>
          <a:xfrm>
            <a:off x="395536" y="154813"/>
            <a:ext cx="8153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 err="1">
                <a:solidFill>
                  <a:srgbClr val="FF6600"/>
                </a:solidFill>
              </a:rPr>
              <a:t>Histon</a:t>
            </a:r>
            <a:r>
              <a:rPr lang="nl-NL" sz="4000" b="1" dirty="0">
                <a:solidFill>
                  <a:srgbClr val="FF6600"/>
                </a:solidFill>
              </a:rPr>
              <a:t> </a:t>
            </a:r>
            <a:r>
              <a:rPr lang="nl-NL" sz="4000" b="1" dirty="0" smtClean="0">
                <a:solidFill>
                  <a:srgbClr val="FF6600"/>
                </a:solidFill>
              </a:rPr>
              <a:t>modificaties</a:t>
            </a:r>
            <a:endParaRPr lang="nl-NL" sz="4000" b="1" dirty="0">
              <a:solidFill>
                <a:srgbClr val="FF6600"/>
              </a:solidFill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91991A01-B849-6F4F-968F-77D4E4C859AC}"/>
              </a:ext>
            </a:extLst>
          </p:cNvPr>
          <p:cNvSpPr txBox="1"/>
          <p:nvPr/>
        </p:nvSpPr>
        <p:spPr>
          <a:xfrm>
            <a:off x="194872" y="5877862"/>
            <a:ext cx="8634335" cy="83099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nl-NL" sz="2400" b="1" u="sng" dirty="0" err="1"/>
              <a:t>Histon</a:t>
            </a:r>
            <a:r>
              <a:rPr lang="nl-NL" sz="2400" b="1" dirty="0"/>
              <a:t> </a:t>
            </a:r>
            <a:r>
              <a:rPr lang="nl-NL" sz="2400" b="1" dirty="0" err="1"/>
              <a:t>acetylatie</a:t>
            </a:r>
            <a:r>
              <a:rPr lang="nl-NL" sz="2400" b="1" dirty="0"/>
              <a:t>: </a:t>
            </a:r>
            <a:r>
              <a:rPr lang="nl-NL" sz="2400" b="1" dirty="0" smtClean="0"/>
              <a:t>-</a:t>
            </a:r>
            <a:r>
              <a:rPr lang="nl-NL" sz="2400" dirty="0" smtClean="0"/>
              <a:t>COCH</a:t>
            </a:r>
            <a:r>
              <a:rPr lang="nl-NL" sz="2400" baseline="-25000" dirty="0" smtClean="0"/>
              <a:t>3</a:t>
            </a:r>
            <a:r>
              <a:rPr lang="nl-NL" sz="2400" dirty="0" smtClean="0"/>
              <a:t> </a:t>
            </a:r>
            <a:r>
              <a:rPr lang="nl-NL" sz="2400" dirty="0"/>
              <a:t>aan </a:t>
            </a:r>
            <a:r>
              <a:rPr lang="nl-NL" sz="2400" dirty="0" err="1"/>
              <a:t>histonstaarten</a:t>
            </a:r>
            <a:r>
              <a:rPr lang="nl-NL" sz="2400" dirty="0"/>
              <a:t> </a:t>
            </a:r>
            <a:r>
              <a:rPr lang="nl-NL" sz="2400" dirty="0" smtClean="0">
                <a:sym typeface="Wingdings" pitchFamily="2" charset="2"/>
              </a:rPr>
              <a:t> </a:t>
            </a:r>
            <a:r>
              <a:rPr lang="nl-NL" sz="2400" dirty="0" err="1" smtClean="0">
                <a:sym typeface="Wingdings" pitchFamily="2" charset="2"/>
              </a:rPr>
              <a:t>histon</a:t>
            </a:r>
            <a:r>
              <a:rPr lang="nl-NL" sz="2400" dirty="0" smtClean="0">
                <a:sym typeface="Wingdings" pitchFamily="2" charset="2"/>
              </a:rPr>
              <a:t>-eiwitten minder + aantrekking </a:t>
            </a:r>
            <a:r>
              <a:rPr lang="nl-NL" sz="2400" dirty="0" err="1" smtClean="0">
                <a:sym typeface="Wingdings" pitchFamily="2" charset="2"/>
              </a:rPr>
              <a:t>Histon</a:t>
            </a:r>
            <a:r>
              <a:rPr lang="nl-NL" sz="2400" dirty="0" smtClean="0">
                <a:sym typeface="Wingdings" pitchFamily="2" charset="2"/>
              </a:rPr>
              <a:t> – DNA minder sterk  </a:t>
            </a:r>
            <a:r>
              <a:rPr lang="nl-NL" sz="2400" dirty="0"/>
              <a:t>DNA </a:t>
            </a:r>
            <a:r>
              <a:rPr lang="nl-NL" sz="2400" dirty="0" smtClean="0"/>
              <a:t>losser </a:t>
            </a:r>
            <a:endParaRPr lang="nl-NL" sz="2400" dirty="0"/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0788EB78-DA5B-554C-9C7D-DB8F09CB3DAB}"/>
              </a:ext>
            </a:extLst>
          </p:cNvPr>
          <p:cNvSpPr txBox="1"/>
          <p:nvPr/>
        </p:nvSpPr>
        <p:spPr>
          <a:xfrm>
            <a:off x="443465" y="922659"/>
            <a:ext cx="8712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/>
            <a:r>
              <a:rPr lang="nl-NL" sz="2400" b="1" dirty="0"/>
              <a:t>Heterochromatine               </a:t>
            </a:r>
            <a:r>
              <a:rPr lang="nl-NL" sz="2400" b="1" dirty="0" smtClean="0"/>
              <a:t>  </a:t>
            </a:r>
            <a:r>
              <a:rPr lang="nl-NL" sz="2400" b="1" dirty="0" smtClean="0">
                <a:sym typeface="Wingdings" panose="05000000000000000000" pitchFamily="2" charset="2"/>
              </a:rPr>
              <a:t></a:t>
            </a:r>
            <a:r>
              <a:rPr lang="nl-NL" sz="2400" b="1" dirty="0" smtClean="0"/>
              <a:t>               </a:t>
            </a:r>
            <a:r>
              <a:rPr lang="nl-NL" sz="2400" b="1" dirty="0" err="1"/>
              <a:t>Euchromatine</a:t>
            </a:r>
            <a:r>
              <a:rPr lang="nl-NL" sz="2400" dirty="0"/>
              <a:t> </a:t>
            </a:r>
          </a:p>
        </p:txBody>
      </p:sp>
      <p:sp>
        <p:nvSpPr>
          <p:cNvPr id="2" name="Rechthoek 1"/>
          <p:cNvSpPr/>
          <p:nvPr/>
        </p:nvSpPr>
        <p:spPr>
          <a:xfrm>
            <a:off x="194872" y="922659"/>
            <a:ext cx="8634335" cy="1295885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hoek 2"/>
          <p:cNvSpPr/>
          <p:nvPr/>
        </p:nvSpPr>
        <p:spPr>
          <a:xfrm>
            <a:off x="194872" y="2338466"/>
            <a:ext cx="8634335" cy="343446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03" y="2513226"/>
            <a:ext cx="7846008" cy="3084946"/>
          </a:xfrm>
          <a:prstGeom prst="rect">
            <a:avLst/>
          </a:prstGeom>
        </p:spPr>
      </p:pic>
      <p:grpSp>
        <p:nvGrpSpPr>
          <p:cNvPr id="11" name="Groep 10"/>
          <p:cNvGrpSpPr/>
          <p:nvPr/>
        </p:nvGrpSpPr>
        <p:grpSpPr>
          <a:xfrm>
            <a:off x="4219342" y="1116586"/>
            <a:ext cx="2056096" cy="2791736"/>
            <a:chOff x="4219342" y="1116586"/>
            <a:chExt cx="2056096" cy="2791736"/>
          </a:xfrm>
        </p:grpSpPr>
        <p:sp>
          <p:nvSpPr>
            <p:cNvPr id="14" name="TextBox 15">
              <a:extLst>
                <a:ext uri="{FF2B5EF4-FFF2-40B4-BE49-F238E27FC236}">
                  <a16:creationId xmlns:a16="http://schemas.microsoft.com/office/drawing/2014/main" id="{0788EB78-DA5B-554C-9C7D-DB8F09CB3DAB}"/>
                </a:ext>
              </a:extLst>
            </p:cNvPr>
            <p:cNvSpPr txBox="1"/>
            <p:nvPr/>
          </p:nvSpPr>
          <p:spPr>
            <a:xfrm rot="10800000">
              <a:off x="4219342" y="1116586"/>
              <a:ext cx="5604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2400" b="1" dirty="0" smtClean="0">
                  <a:solidFill>
                    <a:srgbClr val="FF6600"/>
                  </a:solidFill>
                  <a:sym typeface="Wingdings" panose="05000000000000000000" pitchFamily="2" charset="2"/>
                </a:rPr>
                <a:t></a:t>
              </a:r>
              <a:r>
                <a:rPr lang="nl-NL" sz="2400" b="1" dirty="0" smtClean="0">
                  <a:solidFill>
                    <a:srgbClr val="FF6600"/>
                  </a:solidFill>
                </a:rPr>
                <a:t>             </a:t>
              </a:r>
              <a:r>
                <a:rPr lang="nl-NL" sz="2400" dirty="0" smtClean="0">
                  <a:solidFill>
                    <a:srgbClr val="FF6600"/>
                  </a:solidFill>
                </a:rPr>
                <a:t> </a:t>
              </a:r>
              <a:endParaRPr lang="nl-NL" sz="2400" dirty="0">
                <a:solidFill>
                  <a:srgbClr val="FF6600"/>
                </a:solidFill>
              </a:endParaRPr>
            </a:p>
          </p:txBody>
        </p:sp>
        <p:sp>
          <p:nvSpPr>
            <p:cNvPr id="8" name="Pijl-rechts 7"/>
            <p:cNvSpPr/>
            <p:nvPr/>
          </p:nvSpPr>
          <p:spPr>
            <a:xfrm rot="10800000">
              <a:off x="5287297" y="3731341"/>
              <a:ext cx="988141" cy="176981"/>
            </a:xfrm>
            <a:prstGeom prst="rightArrow">
              <a:avLst>
                <a:gd name="adj1" fmla="val 33334"/>
                <a:gd name="adj2" fmla="val 98154"/>
              </a:avLst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128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kstvak 9">
            <a:extLst>
              <a:ext uri="{FF2B5EF4-FFF2-40B4-BE49-F238E27FC236}">
                <a16:creationId xmlns:a16="http://schemas.microsoft.com/office/drawing/2014/main" id="{790521B8-DC1C-4142-8122-B5E90BEDDD0B}"/>
              </a:ext>
            </a:extLst>
          </p:cNvPr>
          <p:cNvSpPr txBox="1"/>
          <p:nvPr/>
        </p:nvSpPr>
        <p:spPr>
          <a:xfrm>
            <a:off x="279084" y="111771"/>
            <a:ext cx="8153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>
                <a:solidFill>
                  <a:srgbClr val="FF6600"/>
                </a:solidFill>
              </a:rPr>
              <a:t>DNA </a:t>
            </a:r>
            <a:r>
              <a:rPr lang="nl-NL" sz="4000" b="1" dirty="0" err="1">
                <a:solidFill>
                  <a:srgbClr val="FF6600"/>
                </a:solidFill>
              </a:rPr>
              <a:t>methylatie</a:t>
            </a:r>
            <a:endParaRPr lang="nl-NL" sz="4000" b="1" dirty="0">
              <a:solidFill>
                <a:srgbClr val="FF6600"/>
              </a:solidFill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91991A01-B849-6F4F-968F-77D4E4C859AC}"/>
              </a:ext>
            </a:extLst>
          </p:cNvPr>
          <p:cNvSpPr txBox="1"/>
          <p:nvPr/>
        </p:nvSpPr>
        <p:spPr>
          <a:xfrm>
            <a:off x="279084" y="911220"/>
            <a:ext cx="8748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u="sng" dirty="0"/>
              <a:t>DNA</a:t>
            </a:r>
            <a:r>
              <a:rPr lang="nl-NL" sz="2400" b="1" dirty="0"/>
              <a:t> </a:t>
            </a:r>
            <a:r>
              <a:rPr lang="nl-NL" sz="2400" b="1" dirty="0" err="1"/>
              <a:t>methylatie</a:t>
            </a:r>
            <a:r>
              <a:rPr lang="nl-NL" sz="2400" b="1" dirty="0"/>
              <a:t>: </a:t>
            </a:r>
            <a:r>
              <a:rPr lang="nl-NL" sz="2400" b="1" dirty="0" smtClean="0"/>
              <a:t>-</a:t>
            </a:r>
            <a:r>
              <a:rPr lang="nl-NL" sz="2400" dirty="0" smtClean="0"/>
              <a:t>CH</a:t>
            </a:r>
            <a:r>
              <a:rPr lang="nl-NL" sz="2400" baseline="-25000" dirty="0" smtClean="0"/>
              <a:t>3</a:t>
            </a:r>
            <a:r>
              <a:rPr lang="nl-NL" sz="2400" dirty="0" smtClean="0"/>
              <a:t> </a:t>
            </a:r>
            <a:r>
              <a:rPr lang="nl-NL" sz="2400" dirty="0"/>
              <a:t>aan cytosine </a:t>
            </a:r>
            <a:r>
              <a:rPr lang="nl-NL" sz="2400" dirty="0">
                <a:sym typeface="Wingdings" pitchFamily="2" charset="2"/>
              </a:rPr>
              <a:t>DNA </a:t>
            </a:r>
            <a:r>
              <a:rPr lang="nl-NL" sz="2400" dirty="0" smtClean="0">
                <a:sym typeface="Wingdings" pitchFamily="2" charset="2"/>
              </a:rPr>
              <a:t>compacter/voller  </a:t>
            </a:r>
            <a:endParaRPr lang="nl-NL" sz="2400" dirty="0">
              <a:sym typeface="Wingdings" pitchFamily="2" charset="2"/>
            </a:endParaRPr>
          </a:p>
          <a:p>
            <a:r>
              <a:rPr lang="nl-NL" sz="2400" dirty="0" smtClean="0">
                <a:sym typeface="Wingdings" pitchFamily="2" charset="2"/>
              </a:rPr>
              <a:t>Minder ruimte voor transcriptiefactoren om aan het DNA te binden.</a:t>
            </a:r>
            <a:endParaRPr lang="nl-NL" sz="2400" dirty="0"/>
          </a:p>
        </p:txBody>
      </p:sp>
      <p:pic>
        <p:nvPicPr>
          <p:cNvPr id="1026" name="Picture 2" descr="Afbeeldingsresultaat voor DNA methylati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7"/>
          <a:stretch/>
        </p:blipFill>
        <p:spPr bwMode="auto">
          <a:xfrm>
            <a:off x="633654" y="1818790"/>
            <a:ext cx="7670897" cy="3638155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 1"/>
          <p:cNvSpPr/>
          <p:nvPr/>
        </p:nvSpPr>
        <p:spPr>
          <a:xfrm>
            <a:off x="633654" y="5179946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http://helicase.pbworks.com/w/page/17605615/DNA%20Methylation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E349BA7-FE90-6E48-958F-B28FE1F16ABD}"/>
              </a:ext>
            </a:extLst>
          </p:cNvPr>
          <p:cNvSpPr txBox="1"/>
          <p:nvPr/>
        </p:nvSpPr>
        <p:spPr>
          <a:xfrm>
            <a:off x="279084" y="5552741"/>
            <a:ext cx="845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 smtClean="0"/>
              <a:t>Voorbeelden DNA-</a:t>
            </a:r>
            <a:r>
              <a:rPr lang="nl-NL" sz="2400" b="1" dirty="0" err="1" smtClean="0"/>
              <a:t>methylatie</a:t>
            </a:r>
            <a:r>
              <a:rPr lang="nl-NL" sz="2400" b="1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smtClean="0"/>
              <a:t>X-chromosoom </a:t>
            </a:r>
            <a:r>
              <a:rPr lang="nl-NL" sz="2400" dirty="0" err="1"/>
              <a:t>inactivatie</a:t>
            </a:r>
            <a:r>
              <a:rPr lang="nl-NL" sz="2400" dirty="0"/>
              <a:t> in </a:t>
            </a:r>
            <a:r>
              <a:rPr lang="nl-NL" sz="2400" dirty="0" smtClean="0"/>
              <a:t>vrouwen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dirty="0" err="1" smtClean="0"/>
              <a:t>Genomic</a:t>
            </a:r>
            <a:r>
              <a:rPr lang="nl-NL" sz="2400" dirty="0" smtClean="0"/>
              <a:t> </a:t>
            </a:r>
            <a:r>
              <a:rPr lang="nl-NL" sz="2400" dirty="0" err="1" smtClean="0"/>
              <a:t>imprinting</a:t>
            </a:r>
            <a:r>
              <a:rPr lang="nl-NL" sz="2400" dirty="0" smtClean="0"/>
              <a:t> (1 v/d genen wordt soms uitgeschakeld)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199121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Kantoor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them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4DF52CD1518440A9410417543192CF" ma:contentTypeVersion="13" ma:contentTypeDescription="Een nieuw document maken." ma:contentTypeScope="" ma:versionID="6623810828cf40610afd7850fef94593">
  <xsd:schema xmlns:xsd="http://www.w3.org/2001/XMLSchema" xmlns:xs="http://www.w3.org/2001/XMLSchema" xmlns:p="http://schemas.microsoft.com/office/2006/metadata/properties" xmlns:ns3="d665bda0-32f6-4388-bc96-c7f43a2006b3" xmlns:ns4="41d31240-3f9b-4160-aa9d-7e114304e6cc" targetNamespace="http://schemas.microsoft.com/office/2006/metadata/properties" ma:root="true" ma:fieldsID="d13282a2caa9bf1d53a00b792cf11d15" ns3:_="" ns4:_="">
    <xsd:import namespace="d665bda0-32f6-4388-bc96-c7f43a2006b3"/>
    <xsd:import namespace="41d31240-3f9b-4160-aa9d-7e114304e6c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65bda0-32f6-4388-bc96-c7f43a2006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d31240-3f9b-4160-aa9d-7e114304e6c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Gedeeld met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Gedeeld met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int-hash delen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C40D692-9F8F-4125-A1BD-68D9481723BB}">
  <ds:schemaRefs>
    <ds:schemaRef ds:uri="http://purl.org/dc/elements/1.1/"/>
    <ds:schemaRef ds:uri="d665bda0-32f6-4388-bc96-c7f43a2006b3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41d31240-3f9b-4160-aa9d-7e114304e6cc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9D57191-A10A-4B75-BC5A-2E1208928A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65bda0-32f6-4388-bc96-c7f43a2006b3"/>
    <ds:schemaRef ds:uri="41d31240-3f9b-4160-aa9d-7e114304e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8C7D85F-9E2A-4C24-9620-E5BEBF450DC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18828</TotalTime>
  <Words>2364</Words>
  <Application>Microsoft Office PowerPoint</Application>
  <PresentationFormat>Diavoorstelling (4:3)</PresentationFormat>
  <Paragraphs>321</Paragraphs>
  <Slides>40</Slides>
  <Notes>35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40</vt:i4>
      </vt:variant>
    </vt:vector>
  </HeadingPairs>
  <TitlesOfParts>
    <vt:vector size="48" baseType="lpstr">
      <vt:lpstr>Arial</vt:lpstr>
      <vt:lpstr>Arial Unicode MS</vt:lpstr>
      <vt:lpstr>Calibri</vt:lpstr>
      <vt:lpstr>Calibri Light</vt:lpstr>
      <vt:lpstr>Tahoma</vt:lpstr>
      <vt:lpstr>Times New Roman</vt:lpstr>
      <vt:lpstr>Wingdings</vt:lpstr>
      <vt:lpstr>Kantoorthema</vt:lpstr>
      <vt:lpstr>Biologie 3 – les 7</vt:lpstr>
      <vt:lpstr>Lesmateriaal</vt:lpstr>
      <vt:lpstr>Leerdoelen Hoofdstuk 18 §18.1 t/m §18.3</vt:lpstr>
      <vt:lpstr>PowerPoint-presentatie</vt:lpstr>
      <vt:lpstr>PowerPoint-presentatie</vt:lpstr>
      <vt:lpstr>Chromatine en “Transcriptie fabrieken”</vt:lpstr>
      <vt:lpstr>PowerPoint-presentatie</vt:lpstr>
      <vt:lpstr>PowerPoint-presentatie</vt:lpstr>
      <vt:lpstr>PowerPoint-presentatie</vt:lpstr>
      <vt:lpstr>PowerPoint-presentatie</vt:lpstr>
      <vt:lpstr>PowerPoint-presentatie</vt:lpstr>
      <vt:lpstr>Epigenetica​</vt:lpstr>
      <vt:lpstr>PowerPoint-presentatie</vt:lpstr>
      <vt:lpstr>PowerPoint-presentatie</vt:lpstr>
      <vt:lpstr>PowerPoint-presentatie</vt:lpstr>
      <vt:lpstr>Transcriptionele Regulatie</vt:lpstr>
      <vt:lpstr>Transcriptionele Regulatie</vt:lpstr>
      <vt:lpstr>PowerPoint-presentatie</vt:lpstr>
      <vt:lpstr>PowerPoint-presentatie</vt:lpstr>
      <vt:lpstr>Transcriptionele regulatie </vt:lpstr>
      <vt:lpstr>Transcriptionele  regulatie </vt:lpstr>
      <vt:lpstr>PowerPoint-presentatie</vt:lpstr>
      <vt:lpstr>Transcriptionele regulatie, 2 voorbeelden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Post - Transcriptionele Regulatie</vt:lpstr>
      <vt:lpstr>Post-transcriptionele regulatie    RNA-processing  </vt:lpstr>
      <vt:lpstr>Post-transcriptionele regulatie    Afbraak mRNA - regulier</vt:lpstr>
      <vt:lpstr>Post-transcriptionele regulatie    Afbraak mRNA - specifiek</vt:lpstr>
      <vt:lpstr>Post-transcriptionele regulatie    Afbraak specifieke mRNAs door non-coding RNAs </vt:lpstr>
      <vt:lpstr>PowerPoint-presentatie</vt:lpstr>
      <vt:lpstr>Post-transcriptionele regulatie   Regulatie van translatie initiatie</vt:lpstr>
      <vt:lpstr>PowerPoint-presentatie</vt:lpstr>
      <vt:lpstr>Post-translationele regulatie    Regulatie van Eiwit processing</vt:lpstr>
      <vt:lpstr>Post-translationele regulatie   Regulatie van afbraak van het eiwit</vt:lpstr>
      <vt:lpstr>PowerPoint-presentatie</vt:lpstr>
      <vt:lpstr>Leerdoelen Hoofdstuk 18 §18.1 t/m §18.3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Biologie 3 – les 2</dc:title>
  <dc:creator>PETER BUMA</dc:creator>
  <cp:lastModifiedBy>Pool WA, Wietske</cp:lastModifiedBy>
  <cp:revision>229</cp:revision>
  <dcterms:created xsi:type="dcterms:W3CDTF">2019-01-24T11:02:25Z</dcterms:created>
  <dcterms:modified xsi:type="dcterms:W3CDTF">2021-03-10T13:04:22Z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0x010100FD4DF52CD1518440A9410417543192CF</vt:lpwstr>
  </property>
</Properties>
</file>